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true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x="18288000" cy="10287000"/>
  <p:notesSz cx="6858000" cy="9144000"/>
  <p:embeddedFontLst>
    <p:embeddedFont>
      <p:font typeface="IBM Plex Sans KR Bold"/>
      <p:bold r:id="rId19"/>
    </p:embeddedFont>
    <p:embeddedFont>
      <p:font typeface="IBM Plex Sans KR Medium"/>
      <p:bold r:id="rId20"/>
    </p:embeddedFont>
    <p:embeddedFont>
      <p:font typeface="ChunkFive-Roman"/>
      <p:regular r:id="rId21"/>
    </p:embeddedFont>
    <p:embeddedFont>
      <p:font typeface="IBM Plex Sans KR"/>
      <p:regular r:id="rId22"/>
    </p:embeddedFont>
    <p:embeddedFont>
      <p:font typeface="Pretendard Bold"/>
      <p:bold r:id="rId23"/>
    </p:embeddedFont>
    <p:embeddedFont>
      <p:font typeface="IBM Plex Sans KR SemiBold"/>
      <p:bold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fonts/font1.fntdata" Type="http://schemas.openxmlformats.org/officeDocument/2006/relationships/font"/><Relationship Id="rId2" Target="presProps.xml" Type="http://schemas.openxmlformats.org/officeDocument/2006/relationships/presProps"/><Relationship Id="rId20" Target="fonts/font2.fntdata" Type="http://schemas.openxmlformats.org/officeDocument/2006/relationships/font"/><Relationship Id="rId21" Target="fonts/font3.fntdata" Type="http://schemas.openxmlformats.org/officeDocument/2006/relationships/font"/><Relationship Id="rId22" Target="fonts/font4.fntdata" Type="http://schemas.openxmlformats.org/officeDocument/2006/relationships/font"/><Relationship Id="rId23" Target="fonts/font5.fntdata" Type="http://schemas.openxmlformats.org/officeDocument/2006/relationships/font"/><Relationship Id="rId24" Target="fonts/font6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Relationship Id="rId3" Target="../media/image29.png" Type="http://schemas.openxmlformats.org/officeDocument/2006/relationships/image"/><Relationship Id="rId4" Target="../media/image11.png" Type="http://schemas.openxmlformats.org/officeDocument/2006/relationships/image"/><Relationship Id="rId5" Target="../media/image30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1.png" Type="http://schemas.openxmlformats.org/officeDocument/2006/relationships/image"/><Relationship Id="rId4" Target="../media/image32.png" Type="http://schemas.openxmlformats.org/officeDocument/2006/relationships/image"/><Relationship Id="rId5" Target="../media/image33.png" Type="http://schemas.openxmlformats.org/officeDocument/2006/relationships/image"/><Relationship Id="rId6" Target="../media/image34.png" Type="http://schemas.openxmlformats.org/officeDocument/2006/relationships/image"/><Relationship Id="rId7" Target="../media/image35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6.png" Type="http://schemas.openxmlformats.org/officeDocument/2006/relationships/image"/><Relationship Id="rId4" Target="../media/image32.png" Type="http://schemas.openxmlformats.org/officeDocument/2006/relationships/image"/><Relationship Id="rId5" Target="../media/image37.png" Type="http://schemas.openxmlformats.org/officeDocument/2006/relationships/image"/><Relationship Id="rId6" Target="../media/image38.png" Type="http://schemas.openxmlformats.org/officeDocument/2006/relationships/image"/><Relationship Id="rId7" Target="../media/image39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0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png" Type="http://schemas.openxmlformats.org/officeDocument/2006/relationships/image"/><Relationship Id="rId4" Target="../media/image7.png" Type="http://schemas.openxmlformats.org/officeDocument/2006/relationships/image"/><Relationship Id="rId5" Target="../media/image8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png" Type="http://schemas.openxmlformats.org/officeDocument/2006/relationships/image"/><Relationship Id="rId4" Target="../media/image7.png" Type="http://schemas.openxmlformats.org/officeDocument/2006/relationships/image"/><Relationship Id="rId5" Target="../media/image8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png" Type="http://schemas.openxmlformats.org/officeDocument/2006/relationships/image"/><Relationship Id="rId4" Target="../media/image7.png" Type="http://schemas.openxmlformats.org/officeDocument/2006/relationships/image"/><Relationship Id="rId5" Target="../media/image8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png" Type="http://schemas.openxmlformats.org/officeDocument/2006/relationships/image"/><Relationship Id="rId4" Target="../media/image11.png" Type="http://schemas.openxmlformats.org/officeDocument/2006/relationships/image"/><Relationship Id="rId5" Target="../media/image12.png" Type="http://schemas.openxmlformats.org/officeDocument/2006/relationships/image"/><Relationship Id="rId6" Target="../media/image13.png" Type="http://schemas.openxmlformats.org/officeDocument/2006/relationships/image"/><Relationship Id="rId7" Target="../media/image14.png" Type="http://schemas.openxmlformats.org/officeDocument/2006/relationships/image"/><Relationship Id="rId8" Target="../media/image15.png" Type="http://schemas.openxmlformats.org/officeDocument/2006/relationships/image"/><Relationship Id="rId9" Target="../media/image16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png" Type="http://schemas.openxmlformats.org/officeDocument/2006/relationships/image"/><Relationship Id="rId4" Target="../media/image12.png" Type="http://schemas.openxmlformats.org/officeDocument/2006/relationships/image"/><Relationship Id="rId5" Target="../media/image19.png" Type="http://schemas.openxmlformats.org/officeDocument/2006/relationships/image"/><Relationship Id="rId6" Target="../media/image20.png" Type="http://schemas.openxmlformats.org/officeDocument/2006/relationships/image"/><Relationship Id="rId7" Target="../media/image21.png" Type="http://schemas.openxmlformats.org/officeDocument/2006/relationships/image"/><Relationship Id="rId8" Target="../media/image22.png" Type="http://schemas.openxmlformats.org/officeDocument/2006/relationships/image"/><Relationship Id="rId9" Target="../media/image23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5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26.png" Type="http://schemas.openxmlformats.org/officeDocument/2006/relationships/image"/><Relationship Id="rId4" Target="../media/4578_video_afdfd20c.f9ea3.mp4" Type="http://schemas.microsoft.com/office/2007/relationships/media"/><Relationship Id="rId5" Target="../media/4578_video_afdfd20c.f9ea3.mp4" Type="http://schemas.openxmlformats.org/officeDocument/2006/relationships/video"/><Relationship Id="rId6" Target="../media/image27.png" Type="http://schemas.openxmlformats.org/officeDocument/2006/relationships/image"/><Relationship Id="rId7" Target="../media/4578_video_e4642422.080478.mp4" Type="http://schemas.microsoft.com/office/2007/relationships/media"/><Relationship Id="rId8" Target="../media/4578_video_e4642422.080478.mp4" Type="http://schemas.openxmlformats.org/officeDocument/2006/relationships/video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8C8CC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1569700" y="0"/>
            <a:ext cx="6718300" cy="103124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-622300" y="1879600"/>
            <a:ext cx="10642600" cy="16002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ko-KR" sz="9000" b="false" i="false" u="none" strike="noStrike">
                <a:solidFill>
                  <a:srgbClr val="FBF8EC"/>
                </a:solidFill>
                <a:ea typeface="IBM Plex Sans KR Bold"/>
              </a:rPr>
              <a:t>스터디카페</a:t>
            </a:r>
            <a:r>
              <a:rPr lang="en-US" sz="9000" b="false" i="false" u="none" strike="noStrike">
                <a:solidFill>
                  <a:srgbClr val="FBF8EC"/>
                </a:solidFill>
                <a:latin typeface="IBM Plex Sans KR Bold"/>
              </a:rPr>
              <a:t> </a:t>
            </a:r>
            <a:r>
              <a:rPr lang="ko-KR" sz="9000" b="false" i="false" u="none" strike="noStrike">
                <a:solidFill>
                  <a:srgbClr val="FBF8EC"/>
                </a:solidFill>
                <a:ea typeface="IBM Plex Sans KR Bold"/>
              </a:rPr>
              <a:t>매니저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2001500" y="7099300"/>
            <a:ext cx="5930900" cy="495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800" b="false" i="false" u="none" strike="noStrike">
                <a:solidFill>
                  <a:srgbClr val="8C8CCE"/>
                </a:solidFill>
                <a:latin typeface="IBM Plex Sans KR Medium"/>
              </a:rPr>
              <a:t>IoT </a:t>
            </a:r>
            <a:r>
              <a:rPr lang="ko-KR" sz="2800" b="false" i="false" u="none" strike="noStrike">
                <a:solidFill>
                  <a:srgbClr val="8C8CCE"/>
                </a:solidFill>
                <a:ea typeface="IBM Plex Sans KR Medium"/>
              </a:rPr>
              <a:t>기반</a:t>
            </a:r>
            <a:r>
              <a:rPr lang="en-US" sz="2800" b="false" i="false" u="none" strike="noStrike">
                <a:solidFill>
                  <a:srgbClr val="8C8CCE"/>
                </a:solidFill>
                <a:latin typeface="IBM Plex Sans KR Medium"/>
              </a:rPr>
              <a:t> </a:t>
            </a:r>
            <a:r>
              <a:rPr lang="ko-KR" sz="2800" b="false" i="false" u="none" strike="noStrike">
                <a:solidFill>
                  <a:srgbClr val="8C8CCE"/>
                </a:solidFill>
                <a:ea typeface="IBM Plex Sans KR Medium"/>
              </a:rPr>
              <a:t>좌석</a:t>
            </a:r>
            <a:r>
              <a:rPr lang="en-US" sz="2800" b="false" i="false" u="none" strike="noStrike">
                <a:solidFill>
                  <a:srgbClr val="8C8CCE"/>
                </a:solidFill>
                <a:latin typeface="IBM Plex Sans KR Medium"/>
              </a:rPr>
              <a:t> </a:t>
            </a:r>
            <a:r>
              <a:rPr lang="ko-KR" sz="2800" b="false" i="false" u="none" strike="noStrike">
                <a:solidFill>
                  <a:srgbClr val="8C8CCE"/>
                </a:solidFill>
                <a:ea typeface="IBM Plex Sans KR Medium"/>
              </a:rPr>
              <a:t>예약</a:t>
            </a:r>
            <a:r>
              <a:rPr lang="en-US" sz="2800" b="false" i="false" u="none" strike="noStrike">
                <a:solidFill>
                  <a:srgbClr val="8C8CCE"/>
                </a:solidFill>
                <a:latin typeface="IBM Plex Sans KR Medium"/>
              </a:rPr>
              <a:t> </a:t>
            </a:r>
            <a:r>
              <a:rPr lang="ko-KR" sz="2800" b="false" i="false" u="none" strike="noStrike">
                <a:solidFill>
                  <a:srgbClr val="8C8CCE"/>
                </a:solidFill>
                <a:ea typeface="IBM Plex Sans KR Medium"/>
              </a:rPr>
              <a:t>및</a:t>
            </a:r>
            <a:r>
              <a:rPr lang="en-US" sz="2800" b="false" i="false" u="none" strike="noStrike">
                <a:solidFill>
                  <a:srgbClr val="8C8CCE"/>
                </a:solidFill>
                <a:latin typeface="IBM Plex Sans KR Medium"/>
              </a:rPr>
              <a:t> </a:t>
            </a:r>
            <a:r>
              <a:rPr lang="ko-KR" sz="2800" b="false" i="false" u="none" strike="noStrike">
                <a:solidFill>
                  <a:srgbClr val="8C8CCE"/>
                </a:solidFill>
                <a:ea typeface="IBM Plex Sans KR Medium"/>
              </a:rPr>
              <a:t>관리</a:t>
            </a:r>
            <a:r>
              <a:rPr lang="en-US" sz="2800" b="false" i="false" u="none" strike="noStrike">
                <a:solidFill>
                  <a:srgbClr val="8C8CCE"/>
                </a:solidFill>
                <a:latin typeface="IBM Plex Sans KR Medium"/>
              </a:rPr>
              <a:t> </a:t>
            </a:r>
            <a:r>
              <a:rPr lang="ko-KR" sz="2800" b="false" i="false" u="none" strike="noStrike">
                <a:solidFill>
                  <a:srgbClr val="8C8CCE"/>
                </a:solidFill>
                <a:ea typeface="IBM Plex Sans KR Medium"/>
              </a:rPr>
              <a:t>시스템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7081500" y="330200"/>
            <a:ext cx="762000" cy="889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5400000">
            <a:off x="15608300" y="1282700"/>
            <a:ext cx="37846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1800" b="false" i="false" u="none" strike="noStrike" spc="100">
                <a:solidFill>
                  <a:srgbClr val="8C8CCE"/>
                </a:solidFill>
                <a:latin typeface="ChunkFive-Roman"/>
              </a:rPr>
              <a:t>VISUAL DESIGNER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50800" y="9474200"/>
            <a:ext cx="1562100" cy="889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028700" y="8801100"/>
            <a:ext cx="2209800" cy="635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1800" b="false" i="false" u="none" strike="noStrike">
                <a:solidFill>
                  <a:srgbClr val="FBF8EC"/>
                </a:solidFill>
                <a:latin typeface="IBM Plex Sans KR"/>
              </a:rPr>
              <a:t>Egde Ai S/W 8</a:t>
            </a:r>
            <a:r>
              <a:rPr lang="ko-KR" sz="1800" b="false" i="false" u="none" strike="noStrike">
                <a:solidFill>
                  <a:srgbClr val="FBF8EC"/>
                </a:solidFill>
                <a:ea typeface="IBM Plex Sans KR"/>
              </a:rPr>
              <a:t>기</a:t>
            </a:r>
          </a:p>
          <a:p>
            <a:pPr algn="l" lvl="0">
              <a:lnSpc>
                <a:spcPct val="116199"/>
              </a:lnSpc>
            </a:pPr>
            <a:r>
              <a:rPr lang="en-US" sz="1800" b="false" i="false" u="none" strike="noStrike">
                <a:solidFill>
                  <a:srgbClr val="FBF8EC"/>
                </a:solidFill>
                <a:latin typeface="IBM Plex Sans KR"/>
              </a:rPr>
              <a:t>11</a:t>
            </a:r>
            <a:r>
              <a:rPr lang="ko-KR" sz="1800" b="false" i="false" u="none" strike="noStrike">
                <a:solidFill>
                  <a:srgbClr val="FBF8EC"/>
                </a:solidFill>
                <a:ea typeface="IBM Plex Sans KR"/>
              </a:rPr>
              <a:t>조</a:t>
            </a:r>
            <a:r>
              <a:rPr lang="en-US" sz="1800" b="false" i="false" u="none" strike="noStrike">
                <a:solidFill>
                  <a:srgbClr val="FBF8EC"/>
                </a:solidFill>
                <a:latin typeface="IBM Plex Sans KR"/>
              </a:rPr>
              <a:t> </a:t>
            </a:r>
            <a:r>
              <a:rPr lang="ko-KR" sz="1800" b="false" i="false" u="none" strike="noStrike">
                <a:solidFill>
                  <a:srgbClr val="FBF8EC"/>
                </a:solidFill>
                <a:ea typeface="IBM Plex Sans KR"/>
              </a:rPr>
              <a:t>김선곤</a:t>
            </a:r>
            <a:r>
              <a:rPr lang="en-US" sz="1800" b="false" i="false" u="none" strike="noStrike">
                <a:solidFill>
                  <a:srgbClr val="FBF8EC"/>
                </a:solidFill>
                <a:latin typeface="IBM Plex Sans KR"/>
              </a:rPr>
              <a:t>, </a:t>
            </a:r>
            <a:r>
              <a:rPr lang="ko-KR" sz="1800" b="false" i="false" u="none" strike="noStrike">
                <a:solidFill>
                  <a:srgbClr val="FBF8EC"/>
                </a:solidFill>
                <a:ea typeface="IBM Plex Sans KR"/>
              </a:rPr>
              <a:t>김영교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52400" y="139700"/>
            <a:ext cx="5181600" cy="495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800" b="false" i="false" u="none" strike="noStrike">
                <a:solidFill>
                  <a:srgbClr val="FFFFFF"/>
                </a:solidFill>
                <a:ea typeface="Pretendard Bold"/>
              </a:rPr>
              <a:t>대한</a:t>
            </a:r>
            <a:r>
              <a:rPr lang="en-US" sz="2800" b="false" i="false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2800" b="false" i="false" u="none" strike="noStrike">
                <a:solidFill>
                  <a:srgbClr val="FFFFFF"/>
                </a:solidFill>
                <a:ea typeface="Pretendard Bold"/>
              </a:rPr>
              <a:t>상공회의소</a:t>
            </a:r>
            <a:r>
              <a:rPr lang="en-US" sz="2800" b="false" i="false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2800" b="false" i="false" u="none" strike="noStrike">
                <a:solidFill>
                  <a:srgbClr val="FFFFFF"/>
                </a:solidFill>
                <a:ea typeface="Pretendard Bold"/>
              </a:rPr>
              <a:t>서울</a:t>
            </a:r>
            <a:r>
              <a:rPr lang="en-US" sz="2800" b="false" i="false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2800" b="false" i="false" u="none" strike="noStrike">
                <a:solidFill>
                  <a:srgbClr val="FFFFFF"/>
                </a:solidFill>
                <a:ea typeface="Pretendard Bold"/>
              </a:rPr>
              <a:t>기술</a:t>
            </a:r>
            <a:r>
              <a:rPr lang="en-US" sz="2800" b="false" i="false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2800" b="false" i="false" u="none" strike="noStrike">
                <a:solidFill>
                  <a:srgbClr val="FFFFFF"/>
                </a:solidFill>
                <a:ea typeface="Pretendard Bold"/>
              </a:rPr>
              <a:t>교육</a:t>
            </a:r>
            <a:r>
              <a:rPr lang="en-US" sz="2800" b="false" i="false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2800" b="false" i="false" u="none" strike="noStrike">
                <a:solidFill>
                  <a:srgbClr val="FFFFFF"/>
                </a:solidFill>
                <a:ea typeface="Pretendard Bold"/>
              </a:rPr>
              <a:t>센터</a:t>
            </a:r>
            <a:r>
              <a:rPr lang="en-US" sz="2800" b="false" i="false" u="none" strike="noStrike">
                <a:solidFill>
                  <a:srgbClr val="FFFFFF"/>
                </a:solidFill>
                <a:latin typeface="Pretendard Bold"/>
              </a:rPr>
              <a:t> 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8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4262100" y="0"/>
            <a:ext cx="40259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787400" y="3835400"/>
            <a:ext cx="4927600" cy="889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17183100" y="342900"/>
            <a:ext cx="762000" cy="889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787400" y="977900"/>
            <a:ext cx="11785600" cy="1244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7000" b="false" i="false" u="none" strike="noStrike">
                <a:solidFill>
                  <a:srgbClr val="8C8CCE"/>
                </a:solidFill>
                <a:ea typeface="IBM Plex Sans KR Bold"/>
              </a:rPr>
              <a:t>시연</a:t>
            </a:r>
            <a:r>
              <a:rPr lang="en-US" sz="7000" b="false" i="false" u="none" strike="noStrike">
                <a:solidFill>
                  <a:srgbClr val="8C8CCE"/>
                </a:solidFill>
                <a:latin typeface="IBM Plex Sans KR Bold"/>
              </a:rPr>
              <a:t> </a:t>
            </a:r>
            <a:r>
              <a:rPr lang="ko-KR" sz="7000" b="false" i="false" u="none" strike="noStrike">
                <a:solidFill>
                  <a:srgbClr val="8C8CCE"/>
                </a:solidFill>
                <a:ea typeface="IBM Plex Sans KR Bold"/>
              </a:rPr>
              <a:t>영상</a:t>
            </a:r>
            <a:r>
              <a:rPr lang="en-US" sz="7000" b="false" i="false" u="none" strike="noStrike">
                <a:solidFill>
                  <a:srgbClr val="8C8CCE"/>
                </a:solidFill>
                <a:latin typeface="IBM Plex Sans KR Bold"/>
              </a:rPr>
              <a:t> (2)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87400" y="5181600"/>
            <a:ext cx="4978400" cy="3517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- phpMyAdmin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에서</a:t>
            </a: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좌석</a:t>
            </a: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사용</a:t>
            </a: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종료</a:t>
            </a: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처리</a:t>
            </a:r>
          </a:p>
          <a:p>
            <a:pPr algn="l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-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데이터베이스</a:t>
            </a: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상태</a:t>
            </a: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업데이트</a:t>
            </a:r>
          </a:p>
          <a:p>
            <a:pPr algn="l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-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서버에서</a:t>
            </a: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변경사항</a:t>
            </a: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감지</a:t>
            </a: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및</a:t>
            </a: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전송</a:t>
            </a:r>
          </a:p>
          <a:p>
            <a:pPr algn="l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-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블루투스를</a:t>
            </a: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통해</a:t>
            </a: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 STM32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로</a:t>
            </a: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전달</a:t>
            </a:r>
          </a:p>
          <a:p>
            <a:pPr algn="l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- LCD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디스플레이</a:t>
            </a: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 1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행에</a:t>
            </a: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 "SEAT 1/1 OPEN"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표시</a:t>
            </a:r>
          </a:p>
          <a:p>
            <a:pPr algn="l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-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사용</a:t>
            </a: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가능</a:t>
            </a: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상태로</a:t>
            </a: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즉시</a:t>
            </a: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변경</a:t>
            </a:r>
          </a:p>
          <a:p>
            <a:pPr algn="l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-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다음</a:t>
            </a: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사용자가</a:t>
            </a: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좌석</a:t>
            </a: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상태</a:t>
            </a: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확인</a:t>
            </a: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가능</a:t>
            </a:r>
          </a:p>
          <a:p>
            <a:pPr algn="l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-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시스템</a:t>
            </a: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전체</a:t>
            </a: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동기화</a:t>
            </a: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완료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87400" y="4470400"/>
            <a:ext cx="4991100" cy="4445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500" b="false" i="false" u="none" strike="noStrike">
                <a:solidFill>
                  <a:srgbClr val="8C8CCE"/>
                </a:solidFill>
                <a:ea typeface="IBM Plex Sans KR Bold"/>
              </a:rPr>
              <a:t>종료</a:t>
            </a:r>
            <a:r>
              <a:rPr lang="en-US" sz="2500" b="false" i="false" u="none" strike="noStrike">
                <a:solidFill>
                  <a:srgbClr val="8C8CCE"/>
                </a:solidFill>
                <a:latin typeface="IBM Plex Sans KR Bold"/>
              </a:rPr>
              <a:t> </a:t>
            </a:r>
            <a:r>
              <a:rPr lang="ko-KR" sz="2500" b="false" i="false" u="none" strike="noStrike">
                <a:solidFill>
                  <a:srgbClr val="8C8CCE"/>
                </a:solidFill>
                <a:ea typeface="IBM Plex Sans KR Bold"/>
              </a:rPr>
              <a:t>프로세스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7467600" y="3835400"/>
            <a:ext cx="4927600" cy="889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6146800" y="6311900"/>
            <a:ext cx="876300" cy="2159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6146800" y="6680200"/>
            <a:ext cx="876300" cy="215900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7467600" y="5181600"/>
            <a:ext cx="4978400" cy="3124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-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온도</a:t>
            </a: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,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습도</a:t>
            </a: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,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소음</a:t>
            </a: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센서에서</a:t>
            </a: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데이터</a:t>
            </a: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수집</a:t>
            </a:r>
          </a:p>
          <a:p>
            <a:pPr algn="l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-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라즈베리파이</a:t>
            </a: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서버로</a:t>
            </a: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센서값</a:t>
            </a: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전송</a:t>
            </a:r>
          </a:p>
          <a:p>
            <a:pPr algn="l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- env_current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테이블에</a:t>
            </a: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최신</a:t>
            </a: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데이터</a:t>
            </a: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저장</a:t>
            </a:r>
          </a:p>
          <a:p>
            <a:pPr algn="l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-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서버에서</a:t>
            </a: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변경된</a:t>
            </a: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환경</a:t>
            </a: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데이터</a:t>
            </a: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감지</a:t>
            </a:r>
          </a:p>
          <a:p>
            <a:pPr algn="l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-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블루투스</a:t>
            </a: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브릿지를</a:t>
            </a: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통해</a:t>
            </a: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 STM32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로</a:t>
            </a: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전달</a:t>
            </a:r>
          </a:p>
          <a:p>
            <a:pPr algn="l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- LCD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디스플레이</a:t>
            </a: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 2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행에</a:t>
            </a: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 "ENV"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정보</a:t>
            </a: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갱신</a:t>
            </a:r>
          </a:p>
          <a:p>
            <a:pPr algn="l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-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실시간</a:t>
            </a: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환경</a:t>
            </a: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정보</a:t>
            </a: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모니터링</a:t>
            </a: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가능</a:t>
            </a:r>
          </a:p>
          <a:p>
            <a:pPr algn="l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-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쾌적한</a:t>
            </a: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학습</a:t>
            </a: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환경</a:t>
            </a: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유지</a:t>
            </a: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지원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467600" y="4470400"/>
            <a:ext cx="4991100" cy="4445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500" b="false" i="false" u="none" strike="noStrike">
                <a:solidFill>
                  <a:srgbClr val="8C8CCE"/>
                </a:solidFill>
                <a:ea typeface="IBM Plex Sans KR Bold"/>
              </a:rPr>
              <a:t>환경</a:t>
            </a:r>
            <a:r>
              <a:rPr lang="en-US" sz="2500" b="false" i="false" u="none" strike="noStrike">
                <a:solidFill>
                  <a:srgbClr val="8C8CCE"/>
                </a:solidFill>
                <a:latin typeface="IBM Plex Sans KR Bold"/>
              </a:rPr>
              <a:t> </a:t>
            </a:r>
            <a:r>
              <a:rPr lang="ko-KR" sz="2500" b="false" i="false" u="none" strike="noStrike">
                <a:solidFill>
                  <a:srgbClr val="8C8CCE"/>
                </a:solidFill>
                <a:ea typeface="IBM Plex Sans KR Bold"/>
              </a:rPr>
              <a:t>데이터</a:t>
            </a:r>
            <a:r>
              <a:rPr lang="en-US" sz="2500" b="false" i="false" u="none" strike="noStrike">
                <a:solidFill>
                  <a:srgbClr val="8C8CCE"/>
                </a:solidFill>
                <a:latin typeface="IBM Plex Sans KR Bold"/>
              </a:rPr>
              <a:t> </a:t>
            </a:r>
            <a:r>
              <a:rPr lang="ko-KR" sz="2500" b="false" i="false" u="none" strike="noStrike">
                <a:solidFill>
                  <a:srgbClr val="8C8CCE"/>
                </a:solidFill>
                <a:ea typeface="IBM Plex Sans KR Bold"/>
              </a:rPr>
              <a:t>갱신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8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7183100" y="342900"/>
            <a:ext cx="762000" cy="889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787400" y="901700"/>
            <a:ext cx="16916400" cy="1244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7000" b="false" i="false" u="none" strike="noStrike">
                <a:solidFill>
                  <a:srgbClr val="8C8CCE"/>
                </a:solidFill>
                <a:ea typeface="IBM Plex Sans KR Bold"/>
              </a:rPr>
              <a:t>기대</a:t>
            </a:r>
            <a:r>
              <a:rPr lang="en-US" sz="7000" b="false" i="false" u="none" strike="noStrike">
                <a:solidFill>
                  <a:srgbClr val="8C8CCE"/>
                </a:solidFill>
                <a:latin typeface="IBM Plex Sans KR Bold"/>
              </a:rPr>
              <a:t> </a:t>
            </a:r>
            <a:r>
              <a:rPr lang="ko-KR" sz="7000" b="false" i="false" u="none" strike="noStrike">
                <a:solidFill>
                  <a:srgbClr val="8C8CCE"/>
                </a:solidFill>
                <a:ea typeface="IBM Plex Sans KR Bold"/>
              </a:rPr>
              <a:t>효과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787400" y="2755900"/>
            <a:ext cx="4038600" cy="2311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87400" y="5067300"/>
            <a:ext cx="4038600" cy="44831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054100" y="5245100"/>
            <a:ext cx="3492500" cy="4318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400" b="false" i="false" u="none" strike="noStrike">
                <a:solidFill>
                  <a:srgbClr val="FBF8EC"/>
                </a:solidFill>
                <a:ea typeface="IBM Plex Sans KR Medium"/>
              </a:rPr>
              <a:t>운영</a:t>
            </a:r>
            <a:r>
              <a:rPr lang="en-US" sz="2400" b="false" i="false" u="none" strike="noStrike">
                <a:solidFill>
                  <a:srgbClr val="FBF8EC"/>
                </a:solidFill>
                <a:latin typeface="IBM Plex Sans KR Medium"/>
              </a:rPr>
              <a:t> </a:t>
            </a:r>
            <a:r>
              <a:rPr lang="ko-KR" sz="2400" b="false" i="false" u="none" strike="noStrike">
                <a:solidFill>
                  <a:srgbClr val="FBF8EC"/>
                </a:solidFill>
                <a:ea typeface="IBM Plex Sans KR Medium"/>
              </a:rPr>
              <a:t>효율</a:t>
            </a:r>
            <a:r>
              <a:rPr lang="en-US" sz="2400" b="false" i="false" u="none" strike="noStrike">
                <a:solidFill>
                  <a:srgbClr val="FBF8EC"/>
                </a:solidFill>
                <a:latin typeface="IBM Plex Sans KR Medium"/>
              </a:rPr>
              <a:t> </a:t>
            </a:r>
            <a:r>
              <a:rPr lang="ko-KR" sz="2400" b="false" i="false" u="none" strike="noStrike">
                <a:solidFill>
                  <a:srgbClr val="FBF8EC"/>
                </a:solidFill>
                <a:ea typeface="IBM Plex Sans KR Medium"/>
              </a:rPr>
              <a:t>향상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92200" y="6007100"/>
            <a:ext cx="3492500" cy="2730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FBF8EC"/>
                </a:solidFill>
                <a:latin typeface="IBM Plex Sans KR"/>
              </a:rPr>
              <a:t>- </a:t>
            </a:r>
            <a:r>
              <a:rPr lang="ko-KR" sz="2200" b="false" i="false" u="none" strike="noStrike">
                <a:solidFill>
                  <a:srgbClr val="FBF8EC"/>
                </a:solidFill>
                <a:ea typeface="IBM Plex Sans KR"/>
              </a:rPr>
              <a:t>좌석</a:t>
            </a:r>
            <a:r>
              <a:rPr lang="en-US" sz="2200" b="false" i="false" u="none" strike="noStrike">
                <a:solidFill>
                  <a:srgbClr val="FBF8EC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FBF8EC"/>
                </a:solidFill>
                <a:ea typeface="IBM Plex Sans KR"/>
              </a:rPr>
              <a:t>사용률</a:t>
            </a:r>
            <a:r>
              <a:rPr lang="en-US" sz="2200" b="false" i="false" u="none" strike="noStrike">
                <a:solidFill>
                  <a:srgbClr val="FBF8EC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FBF8EC"/>
                </a:solidFill>
                <a:ea typeface="IBM Plex Sans KR"/>
              </a:rPr>
              <a:t>최적화</a:t>
            </a:r>
          </a:p>
          <a:p>
            <a:pPr algn="ctr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FBF8EC"/>
                </a:solidFill>
                <a:latin typeface="IBM Plex Sans KR"/>
              </a:rPr>
              <a:t>- </a:t>
            </a:r>
            <a:r>
              <a:rPr lang="ko-KR" sz="2200" b="false" i="false" u="none" strike="noStrike">
                <a:solidFill>
                  <a:srgbClr val="FBF8EC"/>
                </a:solidFill>
                <a:ea typeface="IBM Plex Sans KR"/>
              </a:rPr>
              <a:t>예약</a:t>
            </a:r>
            <a:r>
              <a:rPr lang="en-US" sz="2200" b="false" i="false" u="none" strike="noStrike">
                <a:solidFill>
                  <a:srgbClr val="FBF8EC"/>
                </a:solidFill>
                <a:latin typeface="IBM Plex Sans KR"/>
              </a:rPr>
              <a:t>-</a:t>
            </a:r>
            <a:r>
              <a:rPr lang="ko-KR" sz="2200" b="false" i="false" u="none" strike="noStrike">
                <a:solidFill>
                  <a:srgbClr val="FBF8EC"/>
                </a:solidFill>
                <a:ea typeface="IBM Plex Sans KR"/>
              </a:rPr>
              <a:t>사용</a:t>
            </a:r>
            <a:r>
              <a:rPr lang="en-US" sz="2200" b="false" i="false" u="none" strike="noStrike">
                <a:solidFill>
                  <a:srgbClr val="FBF8EC"/>
                </a:solidFill>
                <a:latin typeface="IBM Plex Sans KR"/>
              </a:rPr>
              <a:t>-</a:t>
            </a:r>
            <a:r>
              <a:rPr lang="ko-KR" sz="2200" b="false" i="false" u="none" strike="noStrike">
                <a:solidFill>
                  <a:srgbClr val="FBF8EC"/>
                </a:solidFill>
                <a:ea typeface="IBM Plex Sans KR"/>
              </a:rPr>
              <a:t>종료</a:t>
            </a:r>
            <a:r>
              <a:rPr lang="en-US" sz="2200" b="false" i="false" u="none" strike="noStrike">
                <a:solidFill>
                  <a:srgbClr val="FBF8EC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FBF8EC"/>
                </a:solidFill>
                <a:ea typeface="IBM Plex Sans KR"/>
              </a:rPr>
              <a:t>과정</a:t>
            </a:r>
            <a:r>
              <a:rPr lang="en-US" sz="2200" b="false" i="false" u="none" strike="noStrike">
                <a:solidFill>
                  <a:srgbClr val="FBF8EC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FBF8EC"/>
                </a:solidFill>
                <a:ea typeface="IBM Plex Sans KR"/>
              </a:rPr>
              <a:t>자동화</a:t>
            </a:r>
          </a:p>
          <a:p>
            <a:pPr algn="ctr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FBF8EC"/>
                </a:solidFill>
                <a:latin typeface="IBM Plex Sans KR"/>
              </a:rPr>
              <a:t>- </a:t>
            </a:r>
            <a:r>
              <a:rPr lang="ko-KR" sz="2200" b="false" i="false" u="none" strike="noStrike">
                <a:solidFill>
                  <a:srgbClr val="FBF8EC"/>
                </a:solidFill>
                <a:ea typeface="IBM Plex Sans KR"/>
              </a:rPr>
              <a:t>일시정지</a:t>
            </a:r>
            <a:r>
              <a:rPr lang="en-US" sz="2200" b="false" i="false" u="none" strike="noStrike">
                <a:solidFill>
                  <a:srgbClr val="FBF8EC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FBF8EC"/>
                </a:solidFill>
                <a:ea typeface="IBM Plex Sans KR"/>
              </a:rPr>
              <a:t>기능으로</a:t>
            </a:r>
            <a:r>
              <a:rPr lang="en-US" sz="2200" b="false" i="false" u="none" strike="noStrike">
                <a:solidFill>
                  <a:srgbClr val="FBF8EC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FBF8EC"/>
                </a:solidFill>
                <a:ea typeface="IBM Plex Sans KR"/>
              </a:rPr>
              <a:t>유연성</a:t>
            </a:r>
            <a:r>
              <a:rPr lang="en-US" sz="2200" b="false" i="false" u="none" strike="noStrike">
                <a:solidFill>
                  <a:srgbClr val="FBF8EC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FBF8EC"/>
                </a:solidFill>
                <a:ea typeface="IBM Plex Sans KR"/>
              </a:rPr>
              <a:t>제공</a:t>
            </a:r>
          </a:p>
          <a:p>
            <a:pPr algn="ctr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FBF8EC"/>
                </a:solidFill>
                <a:latin typeface="IBM Plex Sans KR"/>
              </a:rPr>
              <a:t>- </a:t>
            </a:r>
            <a:r>
              <a:rPr lang="ko-KR" sz="2200" b="false" i="false" u="none" strike="noStrike">
                <a:solidFill>
                  <a:srgbClr val="FBF8EC"/>
                </a:solidFill>
                <a:ea typeface="IBM Plex Sans KR"/>
              </a:rPr>
              <a:t>불필요한</a:t>
            </a:r>
            <a:r>
              <a:rPr lang="en-US" sz="2200" b="false" i="false" u="none" strike="noStrike">
                <a:solidFill>
                  <a:srgbClr val="FBF8EC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FBF8EC"/>
                </a:solidFill>
                <a:ea typeface="IBM Plex Sans KR"/>
              </a:rPr>
              <a:t>대기</a:t>
            </a:r>
            <a:r>
              <a:rPr lang="en-US" sz="2200" b="false" i="false" u="none" strike="noStrike">
                <a:solidFill>
                  <a:srgbClr val="FBF8EC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FBF8EC"/>
                </a:solidFill>
                <a:ea typeface="IBM Plex Sans KR"/>
              </a:rPr>
              <a:t>시간</a:t>
            </a:r>
            <a:r>
              <a:rPr lang="en-US" sz="2200" b="false" i="false" u="none" strike="noStrike">
                <a:solidFill>
                  <a:srgbClr val="FBF8EC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FBF8EC"/>
                </a:solidFill>
                <a:ea typeface="IBM Plex Sans KR"/>
              </a:rPr>
              <a:t>감소</a:t>
            </a:r>
          </a:p>
          <a:p>
            <a:pPr algn="ctr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FBF8EC"/>
                </a:solidFill>
                <a:latin typeface="IBM Plex Sans KR"/>
              </a:rPr>
              <a:t>- </a:t>
            </a:r>
            <a:r>
              <a:rPr lang="ko-KR" sz="2200" b="false" i="false" u="none" strike="noStrike">
                <a:solidFill>
                  <a:srgbClr val="FBF8EC"/>
                </a:solidFill>
                <a:ea typeface="IBM Plex Sans KR"/>
              </a:rPr>
              <a:t>카페</a:t>
            </a:r>
            <a:r>
              <a:rPr lang="en-US" sz="2200" b="false" i="false" u="none" strike="noStrike">
                <a:solidFill>
                  <a:srgbClr val="FBF8EC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FBF8EC"/>
                </a:solidFill>
                <a:ea typeface="IBM Plex Sans KR"/>
              </a:rPr>
              <a:t>운영</a:t>
            </a:r>
            <a:r>
              <a:rPr lang="en-US" sz="2200" b="false" i="false" u="none" strike="noStrike">
                <a:solidFill>
                  <a:srgbClr val="FBF8EC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FBF8EC"/>
                </a:solidFill>
                <a:ea typeface="IBM Plex Sans KR"/>
              </a:rPr>
              <a:t>비용</a:t>
            </a:r>
            <a:r>
              <a:rPr lang="en-US" sz="2200" b="false" i="false" u="none" strike="noStrike">
                <a:solidFill>
                  <a:srgbClr val="FBF8EC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FBF8EC"/>
                </a:solidFill>
                <a:ea typeface="IBM Plex Sans KR"/>
              </a:rPr>
              <a:t>절감</a:t>
            </a:r>
          </a:p>
          <a:p>
            <a:pPr algn="ctr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FBF8EC"/>
                </a:solidFill>
                <a:latin typeface="IBM Plex Sans KR"/>
              </a:rPr>
              <a:t>- </a:t>
            </a:r>
            <a:r>
              <a:rPr lang="ko-KR" sz="2200" b="false" i="false" u="none" strike="noStrike">
                <a:solidFill>
                  <a:srgbClr val="FBF8EC"/>
                </a:solidFill>
                <a:ea typeface="IBM Plex Sans KR"/>
              </a:rPr>
              <a:t>효율적인</a:t>
            </a:r>
            <a:r>
              <a:rPr lang="en-US" sz="2200" b="false" i="false" u="none" strike="noStrike">
                <a:solidFill>
                  <a:srgbClr val="FBF8EC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FBF8EC"/>
                </a:solidFill>
                <a:ea typeface="IBM Plex Sans KR"/>
              </a:rPr>
              <a:t>공간</a:t>
            </a:r>
            <a:r>
              <a:rPr lang="en-US" sz="2200" b="false" i="false" u="none" strike="noStrike">
                <a:solidFill>
                  <a:srgbClr val="FBF8EC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FBF8EC"/>
                </a:solidFill>
                <a:ea typeface="IBM Plex Sans KR"/>
              </a:rPr>
              <a:t>활용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5054600" y="2755900"/>
            <a:ext cx="4038600" cy="23114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054600" y="5067300"/>
            <a:ext cx="4038600" cy="44831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5321300" y="5245100"/>
            <a:ext cx="3492500" cy="4318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400" b="false" i="false" u="none" strike="noStrike">
                <a:solidFill>
                  <a:srgbClr val="FBF8EC"/>
                </a:solidFill>
                <a:ea typeface="IBM Plex Sans KR Medium"/>
              </a:rPr>
              <a:t>실시간</a:t>
            </a:r>
            <a:r>
              <a:rPr lang="en-US" sz="2400" b="false" i="false" u="none" strike="noStrike">
                <a:solidFill>
                  <a:srgbClr val="FBF8EC"/>
                </a:solidFill>
                <a:latin typeface="IBM Plex Sans KR Medium"/>
              </a:rPr>
              <a:t> </a:t>
            </a:r>
            <a:r>
              <a:rPr lang="ko-KR" sz="2400" b="false" i="false" u="none" strike="noStrike">
                <a:solidFill>
                  <a:srgbClr val="FBF8EC"/>
                </a:solidFill>
                <a:ea typeface="IBM Plex Sans KR Medium"/>
              </a:rPr>
              <a:t>현황</a:t>
            </a:r>
            <a:r>
              <a:rPr lang="en-US" sz="2400" b="false" i="false" u="none" strike="noStrike">
                <a:solidFill>
                  <a:srgbClr val="FBF8EC"/>
                </a:solidFill>
                <a:latin typeface="IBM Plex Sans KR Medium"/>
              </a:rPr>
              <a:t> </a:t>
            </a:r>
            <a:r>
              <a:rPr lang="ko-KR" sz="2400" b="false" i="false" u="none" strike="noStrike">
                <a:solidFill>
                  <a:srgbClr val="FBF8EC"/>
                </a:solidFill>
                <a:ea typeface="IBM Plex Sans KR Medium"/>
              </a:rPr>
              <a:t>확인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346700" y="6007100"/>
            <a:ext cx="3492500" cy="3124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FBF8EC"/>
                </a:solidFill>
                <a:latin typeface="IBM Plex Sans KR"/>
              </a:rPr>
              <a:t>- </a:t>
            </a:r>
            <a:r>
              <a:rPr lang="ko-KR" sz="2200" b="false" i="false" u="none" strike="noStrike">
                <a:solidFill>
                  <a:srgbClr val="FBF8EC"/>
                </a:solidFill>
                <a:ea typeface="IBM Plex Sans KR"/>
              </a:rPr>
              <a:t>사용자가</a:t>
            </a:r>
            <a:r>
              <a:rPr lang="en-US" sz="2200" b="false" i="false" u="none" strike="noStrike">
                <a:solidFill>
                  <a:srgbClr val="FBF8EC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FBF8EC"/>
                </a:solidFill>
                <a:ea typeface="IBM Plex Sans KR"/>
              </a:rPr>
              <a:t>좌석</a:t>
            </a:r>
            <a:r>
              <a:rPr lang="en-US" sz="2200" b="false" i="false" u="none" strike="noStrike">
                <a:solidFill>
                  <a:srgbClr val="FBF8EC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FBF8EC"/>
                </a:solidFill>
                <a:ea typeface="IBM Plex Sans KR"/>
              </a:rPr>
              <a:t>상태</a:t>
            </a:r>
            <a:r>
              <a:rPr lang="en-US" sz="2200" b="false" i="false" u="none" strike="noStrike">
                <a:solidFill>
                  <a:srgbClr val="FBF8EC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FBF8EC"/>
                </a:solidFill>
                <a:ea typeface="IBM Plex Sans KR"/>
              </a:rPr>
              <a:t>즉시</a:t>
            </a:r>
            <a:r>
              <a:rPr lang="en-US" sz="2200" b="false" i="false" u="none" strike="noStrike">
                <a:solidFill>
                  <a:srgbClr val="FBF8EC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FBF8EC"/>
                </a:solidFill>
                <a:ea typeface="IBM Plex Sans KR"/>
              </a:rPr>
              <a:t>확인</a:t>
            </a:r>
          </a:p>
          <a:p>
            <a:pPr algn="ctr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FBF8EC"/>
                </a:solidFill>
                <a:latin typeface="IBM Plex Sans KR"/>
              </a:rPr>
              <a:t>- OPEN/FULL/PAUSE </a:t>
            </a:r>
            <a:r>
              <a:rPr lang="ko-KR" sz="2200" b="false" i="false" u="none" strike="noStrike">
                <a:solidFill>
                  <a:srgbClr val="FBF8EC"/>
                </a:solidFill>
                <a:ea typeface="IBM Plex Sans KR"/>
              </a:rPr>
              <a:t>상태</a:t>
            </a:r>
            <a:r>
              <a:rPr lang="en-US" sz="2200" b="false" i="false" u="none" strike="noStrike">
                <a:solidFill>
                  <a:srgbClr val="FBF8EC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FBF8EC"/>
                </a:solidFill>
                <a:ea typeface="IBM Plex Sans KR"/>
              </a:rPr>
              <a:t>표시</a:t>
            </a:r>
          </a:p>
          <a:p>
            <a:pPr algn="ctr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FBF8EC"/>
                </a:solidFill>
                <a:latin typeface="IBM Plex Sans KR"/>
              </a:rPr>
              <a:t>- </a:t>
            </a:r>
            <a:r>
              <a:rPr lang="ko-KR" sz="2200" b="false" i="false" u="none" strike="noStrike">
                <a:solidFill>
                  <a:srgbClr val="FBF8EC"/>
                </a:solidFill>
                <a:ea typeface="IBM Plex Sans KR"/>
              </a:rPr>
              <a:t>환경</a:t>
            </a:r>
            <a:r>
              <a:rPr lang="en-US" sz="2200" b="false" i="false" u="none" strike="noStrike">
                <a:solidFill>
                  <a:srgbClr val="FBF8EC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FBF8EC"/>
                </a:solidFill>
                <a:ea typeface="IBM Plex Sans KR"/>
              </a:rPr>
              <a:t>데이터</a:t>
            </a:r>
            <a:r>
              <a:rPr lang="en-US" sz="2200" b="false" i="false" u="none" strike="noStrike">
                <a:solidFill>
                  <a:srgbClr val="FBF8EC"/>
                </a:solidFill>
                <a:latin typeface="IBM Plex Sans KR"/>
              </a:rPr>
              <a:t>(</a:t>
            </a:r>
            <a:r>
              <a:rPr lang="ko-KR" sz="2200" b="false" i="false" u="none" strike="noStrike">
                <a:solidFill>
                  <a:srgbClr val="FBF8EC"/>
                </a:solidFill>
                <a:ea typeface="IBM Plex Sans KR"/>
              </a:rPr>
              <a:t>온습도</a:t>
            </a:r>
            <a:r>
              <a:rPr lang="en-US" sz="2200" b="false" i="false" u="none" strike="noStrike">
                <a:solidFill>
                  <a:srgbClr val="FBF8EC"/>
                </a:solidFill>
                <a:latin typeface="IBM Plex Sans KR"/>
              </a:rPr>
              <a:t>/</a:t>
            </a:r>
            <a:r>
              <a:rPr lang="ko-KR" sz="2200" b="false" i="false" u="none" strike="noStrike">
                <a:solidFill>
                  <a:srgbClr val="FBF8EC"/>
                </a:solidFill>
                <a:ea typeface="IBM Plex Sans KR"/>
              </a:rPr>
              <a:t>소음</a:t>
            </a:r>
            <a:r>
              <a:rPr lang="en-US" sz="2200" b="false" i="false" u="none" strike="noStrike">
                <a:solidFill>
                  <a:srgbClr val="FBF8EC"/>
                </a:solidFill>
                <a:latin typeface="IBM Plex Sans KR"/>
              </a:rPr>
              <a:t>) </a:t>
            </a:r>
            <a:r>
              <a:rPr lang="ko-KR" sz="2200" b="false" i="false" u="none" strike="noStrike">
                <a:solidFill>
                  <a:srgbClr val="FBF8EC"/>
                </a:solidFill>
                <a:ea typeface="IBM Plex Sans KR"/>
              </a:rPr>
              <a:t>제공</a:t>
            </a:r>
          </a:p>
          <a:p>
            <a:pPr algn="ctr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FBF8EC"/>
                </a:solidFill>
                <a:latin typeface="IBM Plex Sans KR"/>
              </a:rPr>
              <a:t>- </a:t>
            </a:r>
            <a:r>
              <a:rPr lang="ko-KR" sz="2200" b="false" i="false" u="none" strike="noStrike">
                <a:solidFill>
                  <a:srgbClr val="FBF8EC"/>
                </a:solidFill>
                <a:ea typeface="IBM Plex Sans KR"/>
              </a:rPr>
              <a:t>투명한</a:t>
            </a:r>
            <a:r>
              <a:rPr lang="en-US" sz="2200" b="false" i="false" u="none" strike="noStrike">
                <a:solidFill>
                  <a:srgbClr val="FBF8EC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FBF8EC"/>
                </a:solidFill>
                <a:ea typeface="IBM Plex Sans KR"/>
              </a:rPr>
              <a:t>정보</a:t>
            </a:r>
            <a:r>
              <a:rPr lang="en-US" sz="2200" b="false" i="false" u="none" strike="noStrike">
                <a:solidFill>
                  <a:srgbClr val="FBF8EC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FBF8EC"/>
                </a:solidFill>
                <a:ea typeface="IBM Plex Sans KR"/>
              </a:rPr>
              <a:t>접근성</a:t>
            </a:r>
          </a:p>
          <a:p>
            <a:pPr algn="ctr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FBF8EC"/>
                </a:solidFill>
                <a:latin typeface="IBM Plex Sans KR"/>
              </a:rPr>
              <a:t>- </a:t>
            </a:r>
            <a:r>
              <a:rPr lang="ko-KR" sz="2200" b="false" i="false" u="none" strike="noStrike">
                <a:solidFill>
                  <a:srgbClr val="FBF8EC"/>
                </a:solidFill>
                <a:ea typeface="IBM Plex Sans KR"/>
              </a:rPr>
              <a:t>사용자</a:t>
            </a:r>
            <a:r>
              <a:rPr lang="en-US" sz="2200" b="false" i="false" u="none" strike="noStrike">
                <a:solidFill>
                  <a:srgbClr val="FBF8EC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FBF8EC"/>
                </a:solidFill>
                <a:ea typeface="IBM Plex Sans KR"/>
              </a:rPr>
              <a:t>만족도</a:t>
            </a:r>
            <a:r>
              <a:rPr lang="en-US" sz="2200" b="false" i="false" u="none" strike="noStrike">
                <a:solidFill>
                  <a:srgbClr val="FBF8EC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FBF8EC"/>
                </a:solidFill>
                <a:ea typeface="IBM Plex Sans KR"/>
              </a:rPr>
              <a:t>향상</a:t>
            </a:r>
          </a:p>
          <a:p>
            <a:pPr algn="ctr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FBF8EC"/>
                </a:solidFill>
                <a:latin typeface="IBM Plex Sans KR"/>
              </a:rPr>
              <a:t>- </a:t>
            </a:r>
            <a:r>
              <a:rPr lang="ko-KR" sz="2200" b="false" i="false" u="none" strike="noStrike">
                <a:solidFill>
                  <a:srgbClr val="FBF8EC"/>
                </a:solidFill>
                <a:ea typeface="IBM Plex Sans KR"/>
              </a:rPr>
              <a:t>대기</a:t>
            </a:r>
            <a:r>
              <a:rPr lang="en-US" sz="2200" b="false" i="false" u="none" strike="noStrike">
                <a:solidFill>
                  <a:srgbClr val="FBF8EC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FBF8EC"/>
                </a:solidFill>
                <a:ea typeface="IBM Plex Sans KR"/>
              </a:rPr>
              <a:t>시간</a:t>
            </a:r>
            <a:r>
              <a:rPr lang="en-US" sz="2200" b="false" i="false" u="none" strike="noStrike">
                <a:solidFill>
                  <a:srgbClr val="FBF8EC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FBF8EC"/>
                </a:solidFill>
                <a:ea typeface="IBM Plex Sans KR"/>
              </a:rPr>
              <a:t>예측</a:t>
            </a:r>
            <a:r>
              <a:rPr lang="en-US" sz="2200" b="false" i="false" u="none" strike="noStrike">
                <a:solidFill>
                  <a:srgbClr val="FBF8EC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FBF8EC"/>
                </a:solidFill>
                <a:ea typeface="IBM Plex Sans KR"/>
              </a:rPr>
              <a:t>가능</a:t>
            </a:r>
          </a:p>
        </p:txBody>
      </p:sp>
      <p:pic>
        <p:nvPicPr>
          <p:cNvPr name="Picture 12" id="12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321800" y="2755900"/>
            <a:ext cx="4038600" cy="23114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321800" y="5067300"/>
            <a:ext cx="4038600" cy="44831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9613900" y="5245100"/>
            <a:ext cx="3492500" cy="4318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400" b="false" i="false" u="none" strike="noStrike">
                <a:solidFill>
                  <a:srgbClr val="FBF8EC"/>
                </a:solidFill>
                <a:ea typeface="IBM Plex Sans KR Medium"/>
              </a:rPr>
              <a:t>간편한</a:t>
            </a:r>
            <a:r>
              <a:rPr lang="en-US" sz="2400" b="false" i="false" u="none" strike="noStrike">
                <a:solidFill>
                  <a:srgbClr val="FBF8EC"/>
                </a:solidFill>
                <a:latin typeface="IBM Plex Sans KR Medium"/>
              </a:rPr>
              <a:t> </a:t>
            </a:r>
            <a:r>
              <a:rPr lang="ko-KR" sz="2400" b="false" i="false" u="none" strike="noStrike">
                <a:solidFill>
                  <a:srgbClr val="FBF8EC"/>
                </a:solidFill>
                <a:ea typeface="IBM Plex Sans KR Medium"/>
              </a:rPr>
              <a:t>관리</a:t>
            </a:r>
            <a:r>
              <a:rPr lang="en-US" sz="2400" b="false" i="false" u="none" strike="noStrike">
                <a:solidFill>
                  <a:srgbClr val="FBF8EC"/>
                </a:solidFill>
                <a:latin typeface="IBM Plex Sans KR Medium"/>
              </a:rPr>
              <a:t> </a:t>
            </a:r>
            <a:r>
              <a:rPr lang="ko-KR" sz="2400" b="false" i="false" u="none" strike="noStrike">
                <a:solidFill>
                  <a:srgbClr val="FBF8EC"/>
                </a:solidFill>
                <a:ea typeface="IBM Plex Sans KR Medium"/>
              </a:rPr>
              <a:t>시스템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588500" y="6007100"/>
            <a:ext cx="3492500" cy="2730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FBF8EC"/>
                </a:solidFill>
                <a:latin typeface="IBM Plex Sans KR"/>
              </a:rPr>
              <a:t>- </a:t>
            </a:r>
            <a:r>
              <a:rPr lang="ko-KR" sz="2200" b="false" i="false" u="none" strike="noStrike">
                <a:solidFill>
                  <a:srgbClr val="FBF8EC"/>
                </a:solidFill>
                <a:ea typeface="IBM Plex Sans KR"/>
              </a:rPr>
              <a:t>관리자는</a:t>
            </a:r>
            <a:r>
              <a:rPr lang="en-US" sz="2200" b="false" i="false" u="none" strike="noStrike">
                <a:solidFill>
                  <a:srgbClr val="FBF8EC"/>
                </a:solidFill>
                <a:latin typeface="IBM Plex Sans KR"/>
              </a:rPr>
              <a:t> DB</a:t>
            </a:r>
            <a:r>
              <a:rPr lang="ko-KR" sz="2200" b="false" i="false" u="none" strike="noStrike">
                <a:solidFill>
                  <a:srgbClr val="FBF8EC"/>
                </a:solidFill>
                <a:ea typeface="IBM Plex Sans KR"/>
              </a:rPr>
              <a:t>만</a:t>
            </a:r>
            <a:r>
              <a:rPr lang="en-US" sz="2200" b="false" i="false" u="none" strike="noStrike">
                <a:solidFill>
                  <a:srgbClr val="FBF8EC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FBF8EC"/>
                </a:solidFill>
                <a:ea typeface="IBM Plex Sans KR"/>
              </a:rPr>
              <a:t>제어</a:t>
            </a:r>
          </a:p>
          <a:p>
            <a:pPr algn="ctr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FBF8EC"/>
                </a:solidFill>
                <a:latin typeface="IBM Plex Sans KR"/>
              </a:rPr>
              <a:t>- phpMyAdmin </a:t>
            </a:r>
            <a:r>
              <a:rPr lang="ko-KR" sz="2200" b="false" i="false" u="none" strike="noStrike">
                <a:solidFill>
                  <a:srgbClr val="FBF8EC"/>
                </a:solidFill>
                <a:ea typeface="IBM Plex Sans KR"/>
              </a:rPr>
              <a:t>웹</a:t>
            </a:r>
            <a:r>
              <a:rPr lang="en-US" sz="2200" b="false" i="false" u="none" strike="noStrike">
                <a:solidFill>
                  <a:srgbClr val="FBF8EC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FBF8EC"/>
                </a:solidFill>
                <a:ea typeface="IBM Plex Sans KR"/>
              </a:rPr>
              <a:t>인터페이스</a:t>
            </a:r>
          </a:p>
          <a:p>
            <a:pPr algn="ctr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FBF8EC"/>
                </a:solidFill>
                <a:latin typeface="IBM Plex Sans KR"/>
              </a:rPr>
              <a:t>- </a:t>
            </a:r>
            <a:r>
              <a:rPr lang="ko-KR" sz="2200" b="false" i="false" u="none" strike="noStrike">
                <a:solidFill>
                  <a:srgbClr val="FBF8EC"/>
                </a:solidFill>
                <a:ea typeface="IBM Plex Sans KR"/>
              </a:rPr>
              <a:t>전체</a:t>
            </a:r>
            <a:r>
              <a:rPr lang="en-US" sz="2200" b="false" i="false" u="none" strike="noStrike">
                <a:solidFill>
                  <a:srgbClr val="FBF8EC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FBF8EC"/>
                </a:solidFill>
                <a:ea typeface="IBM Plex Sans KR"/>
              </a:rPr>
              <a:t>시스템</a:t>
            </a:r>
            <a:r>
              <a:rPr lang="en-US" sz="2200" b="false" i="false" u="none" strike="noStrike">
                <a:solidFill>
                  <a:srgbClr val="FBF8EC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FBF8EC"/>
                </a:solidFill>
                <a:ea typeface="IBM Plex Sans KR"/>
              </a:rPr>
              <a:t>자동</a:t>
            </a:r>
            <a:r>
              <a:rPr lang="en-US" sz="2200" b="false" i="false" u="none" strike="noStrike">
                <a:solidFill>
                  <a:srgbClr val="FBF8EC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FBF8EC"/>
                </a:solidFill>
                <a:ea typeface="IBM Plex Sans KR"/>
              </a:rPr>
              <a:t>업데이트</a:t>
            </a:r>
          </a:p>
          <a:p>
            <a:pPr algn="ctr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FBF8EC"/>
                </a:solidFill>
                <a:latin typeface="IBM Plex Sans KR"/>
              </a:rPr>
              <a:t>- </a:t>
            </a:r>
            <a:r>
              <a:rPr lang="ko-KR" sz="2200" b="false" i="false" u="none" strike="noStrike">
                <a:solidFill>
                  <a:srgbClr val="FBF8EC"/>
                </a:solidFill>
                <a:ea typeface="IBM Plex Sans KR"/>
              </a:rPr>
              <a:t>직관적인</a:t>
            </a:r>
            <a:r>
              <a:rPr lang="en-US" sz="2200" b="false" i="false" u="none" strike="noStrike">
                <a:solidFill>
                  <a:srgbClr val="FBF8EC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FBF8EC"/>
                </a:solidFill>
                <a:ea typeface="IBM Plex Sans KR"/>
              </a:rPr>
              <a:t>데이터</a:t>
            </a:r>
            <a:r>
              <a:rPr lang="en-US" sz="2200" b="false" i="false" u="none" strike="noStrike">
                <a:solidFill>
                  <a:srgbClr val="FBF8EC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FBF8EC"/>
                </a:solidFill>
                <a:ea typeface="IBM Plex Sans KR"/>
              </a:rPr>
              <a:t>관리</a:t>
            </a:r>
          </a:p>
          <a:p>
            <a:pPr algn="ctr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FBF8EC"/>
                </a:solidFill>
                <a:latin typeface="IBM Plex Sans KR"/>
              </a:rPr>
              <a:t>- </a:t>
            </a:r>
            <a:r>
              <a:rPr lang="ko-KR" sz="2200" b="false" i="false" u="none" strike="noStrike">
                <a:solidFill>
                  <a:srgbClr val="FBF8EC"/>
                </a:solidFill>
                <a:ea typeface="IBM Plex Sans KR"/>
              </a:rPr>
              <a:t>원격</a:t>
            </a:r>
            <a:r>
              <a:rPr lang="en-US" sz="2200" b="false" i="false" u="none" strike="noStrike">
                <a:solidFill>
                  <a:srgbClr val="FBF8EC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FBF8EC"/>
                </a:solidFill>
                <a:ea typeface="IBM Plex Sans KR"/>
              </a:rPr>
              <a:t>모니터링</a:t>
            </a:r>
            <a:r>
              <a:rPr lang="en-US" sz="2200" b="false" i="false" u="none" strike="noStrike">
                <a:solidFill>
                  <a:srgbClr val="FBF8EC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FBF8EC"/>
                </a:solidFill>
                <a:ea typeface="IBM Plex Sans KR"/>
              </a:rPr>
              <a:t>가능</a:t>
            </a:r>
          </a:p>
          <a:p>
            <a:pPr algn="ctr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FBF8EC"/>
                </a:solidFill>
                <a:latin typeface="IBM Plex Sans KR"/>
              </a:rPr>
              <a:t>- </a:t>
            </a:r>
            <a:r>
              <a:rPr lang="ko-KR" sz="2200" b="false" i="false" u="none" strike="noStrike">
                <a:solidFill>
                  <a:srgbClr val="FBF8EC"/>
                </a:solidFill>
                <a:ea typeface="IBM Plex Sans KR"/>
              </a:rPr>
              <a:t>최소한의</a:t>
            </a:r>
            <a:r>
              <a:rPr lang="en-US" sz="2200" b="false" i="false" u="none" strike="noStrike">
                <a:solidFill>
                  <a:srgbClr val="FBF8EC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FBF8EC"/>
                </a:solidFill>
                <a:ea typeface="IBM Plex Sans KR"/>
              </a:rPr>
              <a:t>유지보수</a:t>
            </a:r>
            <a:r>
              <a:rPr lang="en-US" sz="2200" b="false" i="false" u="none" strike="noStrike">
                <a:solidFill>
                  <a:srgbClr val="FBF8EC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FBF8EC"/>
                </a:solidFill>
                <a:ea typeface="IBM Plex Sans KR"/>
              </a:rPr>
              <a:t>필요</a:t>
            </a:r>
          </a:p>
        </p:txBody>
      </p:sp>
      <p:pic>
        <p:nvPicPr>
          <p:cNvPr name="Picture 16" id="16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3576300" y="2755900"/>
            <a:ext cx="4038600" cy="23114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3576300" y="5067300"/>
            <a:ext cx="4038600" cy="4483100"/>
          </a:xfrm>
          <a:prstGeom prst="rect">
            <a:avLst/>
          </a:prstGeom>
        </p:spPr>
      </p:pic>
      <p:sp>
        <p:nvSpPr>
          <p:cNvPr name="TextBox 18" id="18"/>
          <p:cNvSpPr txBox="true"/>
          <p:nvPr/>
        </p:nvSpPr>
        <p:spPr>
          <a:xfrm rot="0">
            <a:off x="13881100" y="5245100"/>
            <a:ext cx="3492500" cy="4318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400" b="false" i="false" u="none" strike="noStrike">
                <a:solidFill>
                  <a:srgbClr val="FBF8EC"/>
                </a:solidFill>
                <a:latin typeface="IBM Plex Sans KR Medium"/>
              </a:rPr>
              <a:t>IoT </a:t>
            </a:r>
            <a:r>
              <a:rPr lang="ko-KR" sz="2400" b="false" i="false" u="none" strike="noStrike">
                <a:solidFill>
                  <a:srgbClr val="FBF8EC"/>
                </a:solidFill>
                <a:ea typeface="IBM Plex Sans KR Medium"/>
              </a:rPr>
              <a:t>실무</a:t>
            </a:r>
            <a:r>
              <a:rPr lang="en-US" sz="2400" b="false" i="false" u="none" strike="noStrike">
                <a:solidFill>
                  <a:srgbClr val="FBF8EC"/>
                </a:solidFill>
                <a:latin typeface="IBM Plex Sans KR Medium"/>
              </a:rPr>
              <a:t> </a:t>
            </a:r>
            <a:r>
              <a:rPr lang="ko-KR" sz="2400" b="false" i="false" u="none" strike="noStrike">
                <a:solidFill>
                  <a:srgbClr val="FBF8EC"/>
                </a:solidFill>
                <a:ea typeface="IBM Plex Sans KR Medium"/>
              </a:rPr>
              <a:t>경험</a:t>
            </a:r>
            <a:r>
              <a:rPr lang="en-US" sz="2400" b="false" i="false" u="none" strike="noStrike">
                <a:solidFill>
                  <a:srgbClr val="FBF8EC"/>
                </a:solidFill>
                <a:latin typeface="IBM Plex Sans KR Medium"/>
              </a:rPr>
              <a:t> </a:t>
            </a:r>
            <a:r>
              <a:rPr lang="ko-KR" sz="2400" b="false" i="false" u="none" strike="noStrike">
                <a:solidFill>
                  <a:srgbClr val="FBF8EC"/>
                </a:solidFill>
                <a:ea typeface="IBM Plex Sans KR Medium"/>
              </a:rPr>
              <a:t>축적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3893800" y="6007100"/>
            <a:ext cx="3492500" cy="2349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FBF8EC"/>
                </a:solidFill>
                <a:latin typeface="IBM Plex Sans KR"/>
              </a:rPr>
              <a:t>- </a:t>
            </a:r>
            <a:r>
              <a:rPr lang="ko-KR" sz="2200" b="false" i="false" u="none" strike="noStrike">
                <a:solidFill>
                  <a:srgbClr val="FBF8EC"/>
                </a:solidFill>
                <a:ea typeface="IBM Plex Sans KR"/>
              </a:rPr>
              <a:t>센서</a:t>
            </a:r>
            <a:r>
              <a:rPr lang="en-US" sz="2200" b="false" i="false" u="none" strike="noStrike">
                <a:solidFill>
                  <a:srgbClr val="FBF8EC"/>
                </a:solidFill>
                <a:latin typeface="IBM Plex Sans KR"/>
              </a:rPr>
              <a:t>-</a:t>
            </a:r>
            <a:r>
              <a:rPr lang="ko-KR" sz="2200" b="false" i="false" u="none" strike="noStrike">
                <a:solidFill>
                  <a:srgbClr val="FBF8EC"/>
                </a:solidFill>
                <a:ea typeface="IBM Plex Sans KR"/>
              </a:rPr>
              <a:t>통신</a:t>
            </a:r>
            <a:r>
              <a:rPr lang="en-US" sz="2200" b="false" i="false" u="none" strike="noStrike">
                <a:solidFill>
                  <a:srgbClr val="FBF8EC"/>
                </a:solidFill>
                <a:latin typeface="IBM Plex Sans KR"/>
              </a:rPr>
              <a:t>-DB </a:t>
            </a:r>
            <a:r>
              <a:rPr lang="ko-KR" sz="2200" b="false" i="false" u="none" strike="noStrike">
                <a:solidFill>
                  <a:srgbClr val="FBF8EC"/>
                </a:solidFill>
                <a:ea typeface="IBM Plex Sans KR"/>
              </a:rPr>
              <a:t>연동</a:t>
            </a:r>
            <a:r>
              <a:rPr lang="en-US" sz="2200" b="false" i="false" u="none" strike="noStrike">
                <a:solidFill>
                  <a:srgbClr val="FBF8EC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FBF8EC"/>
                </a:solidFill>
                <a:ea typeface="IBM Plex Sans KR"/>
              </a:rPr>
              <a:t>경험</a:t>
            </a:r>
          </a:p>
          <a:p>
            <a:pPr algn="ctr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FBF8EC"/>
                </a:solidFill>
                <a:latin typeface="IBM Plex Sans KR"/>
              </a:rPr>
              <a:t>- </a:t>
            </a:r>
            <a:r>
              <a:rPr lang="ko-KR" sz="2200" b="false" i="false" u="none" strike="noStrike">
                <a:solidFill>
                  <a:srgbClr val="FBF8EC"/>
                </a:solidFill>
                <a:ea typeface="IBM Plex Sans KR"/>
              </a:rPr>
              <a:t>라즈베리파이</a:t>
            </a:r>
            <a:r>
              <a:rPr lang="en-US" sz="2200" b="false" i="false" u="none" strike="noStrike">
                <a:solidFill>
                  <a:srgbClr val="FBF8EC"/>
                </a:solidFill>
                <a:latin typeface="IBM Plex Sans KR"/>
              </a:rPr>
              <a:t>-STM32 </a:t>
            </a:r>
            <a:r>
              <a:rPr lang="ko-KR" sz="2200" b="false" i="false" u="none" strike="noStrike">
                <a:solidFill>
                  <a:srgbClr val="FBF8EC"/>
                </a:solidFill>
                <a:ea typeface="IBM Plex Sans KR"/>
              </a:rPr>
              <a:t>협업</a:t>
            </a:r>
          </a:p>
          <a:p>
            <a:pPr algn="ctr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FBF8EC"/>
                </a:solidFill>
                <a:latin typeface="IBM Plex Sans KR"/>
              </a:rPr>
              <a:t>- </a:t>
            </a:r>
            <a:r>
              <a:rPr lang="ko-KR" sz="2200" b="false" i="false" u="none" strike="noStrike">
                <a:solidFill>
                  <a:srgbClr val="FBF8EC"/>
                </a:solidFill>
                <a:ea typeface="IBM Plex Sans KR"/>
              </a:rPr>
              <a:t>블루투스</a:t>
            </a:r>
            <a:r>
              <a:rPr lang="en-US" sz="2200" b="false" i="false" u="none" strike="noStrike">
                <a:solidFill>
                  <a:srgbClr val="FBF8EC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FBF8EC"/>
                </a:solidFill>
                <a:ea typeface="IBM Plex Sans KR"/>
              </a:rPr>
              <a:t>통신</a:t>
            </a:r>
            <a:r>
              <a:rPr lang="en-US" sz="2200" b="false" i="false" u="none" strike="noStrike">
                <a:solidFill>
                  <a:srgbClr val="FBF8EC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FBF8EC"/>
                </a:solidFill>
                <a:ea typeface="IBM Plex Sans KR"/>
              </a:rPr>
              <a:t>구현</a:t>
            </a:r>
          </a:p>
          <a:p>
            <a:pPr algn="ctr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FBF8EC"/>
                </a:solidFill>
                <a:latin typeface="IBM Plex Sans KR"/>
              </a:rPr>
              <a:t>- </a:t>
            </a:r>
            <a:r>
              <a:rPr lang="ko-KR" sz="2200" b="false" i="false" u="none" strike="noStrike">
                <a:solidFill>
                  <a:srgbClr val="FBF8EC"/>
                </a:solidFill>
                <a:ea typeface="IBM Plex Sans KR"/>
              </a:rPr>
              <a:t>실시간</a:t>
            </a:r>
            <a:r>
              <a:rPr lang="en-US" sz="2200" b="false" i="false" u="none" strike="noStrike">
                <a:solidFill>
                  <a:srgbClr val="FBF8EC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FBF8EC"/>
                </a:solidFill>
                <a:ea typeface="IBM Plex Sans KR"/>
              </a:rPr>
              <a:t>데이터</a:t>
            </a:r>
            <a:r>
              <a:rPr lang="en-US" sz="2200" b="false" i="false" u="none" strike="noStrike">
                <a:solidFill>
                  <a:srgbClr val="FBF8EC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FBF8EC"/>
                </a:solidFill>
                <a:ea typeface="IBM Plex Sans KR"/>
              </a:rPr>
              <a:t>처리</a:t>
            </a:r>
            <a:r>
              <a:rPr lang="en-US" sz="2200" b="false" i="false" u="none" strike="noStrike">
                <a:solidFill>
                  <a:srgbClr val="FBF8EC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FBF8EC"/>
                </a:solidFill>
                <a:ea typeface="IBM Plex Sans KR"/>
              </a:rPr>
              <a:t>역량</a:t>
            </a:r>
          </a:p>
          <a:p>
            <a:pPr algn="ctr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FBF8EC"/>
                </a:solidFill>
                <a:latin typeface="IBM Plex Sans KR"/>
              </a:rPr>
              <a:t>- IoT </a:t>
            </a:r>
            <a:r>
              <a:rPr lang="ko-KR" sz="2200" b="false" i="false" u="none" strike="noStrike">
                <a:solidFill>
                  <a:srgbClr val="FBF8EC"/>
                </a:solidFill>
                <a:ea typeface="IBM Plex Sans KR"/>
              </a:rPr>
              <a:t>시스템</a:t>
            </a:r>
            <a:r>
              <a:rPr lang="en-US" sz="2200" b="false" i="false" u="none" strike="noStrike">
                <a:solidFill>
                  <a:srgbClr val="FBF8EC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FBF8EC"/>
                </a:solidFill>
                <a:ea typeface="IBM Plex Sans KR"/>
              </a:rPr>
              <a:t>설계</a:t>
            </a:r>
            <a:r>
              <a:rPr lang="en-US" sz="2200" b="false" i="false" u="none" strike="noStrike">
                <a:solidFill>
                  <a:srgbClr val="FBF8EC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FBF8EC"/>
                </a:solidFill>
                <a:ea typeface="IBM Plex Sans KR"/>
              </a:rPr>
              <a:t>능력</a:t>
            </a:r>
          </a:p>
          <a:p>
            <a:pPr algn="ctr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FBF8EC"/>
                </a:solidFill>
                <a:latin typeface="IBM Plex Sans KR"/>
              </a:rPr>
              <a:t>- </a:t>
            </a:r>
            <a:r>
              <a:rPr lang="ko-KR" sz="2200" b="false" i="false" u="none" strike="noStrike">
                <a:solidFill>
                  <a:srgbClr val="FBF8EC"/>
                </a:solidFill>
                <a:ea typeface="IBM Plex Sans KR"/>
              </a:rPr>
              <a:t>실무</a:t>
            </a:r>
            <a:r>
              <a:rPr lang="en-US" sz="2200" b="false" i="false" u="none" strike="noStrike">
                <a:solidFill>
                  <a:srgbClr val="FBF8EC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FBF8EC"/>
                </a:solidFill>
                <a:ea typeface="IBM Plex Sans KR"/>
              </a:rPr>
              <a:t>응용</a:t>
            </a:r>
            <a:r>
              <a:rPr lang="en-US" sz="2200" b="false" i="false" u="none" strike="noStrike">
                <a:solidFill>
                  <a:srgbClr val="FBF8EC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FBF8EC"/>
                </a:solidFill>
                <a:ea typeface="IBM Plex Sans KR"/>
              </a:rPr>
              <a:t>가능한</a:t>
            </a:r>
            <a:r>
              <a:rPr lang="en-US" sz="2200" b="false" i="false" u="none" strike="noStrike">
                <a:solidFill>
                  <a:srgbClr val="FBF8EC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FBF8EC"/>
                </a:solidFill>
                <a:ea typeface="IBM Plex Sans KR"/>
              </a:rPr>
              <a:t>기술</a:t>
            </a:r>
            <a:r>
              <a:rPr lang="en-US" sz="2200" b="false" i="false" u="none" strike="noStrike">
                <a:solidFill>
                  <a:srgbClr val="FBF8EC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FBF8EC"/>
                </a:solidFill>
                <a:ea typeface="IBM Plex Sans KR"/>
              </a:rPr>
              <a:t>습득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8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7183100" y="342900"/>
            <a:ext cx="762000" cy="889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787400" y="901700"/>
            <a:ext cx="16916400" cy="1244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7000" b="false" i="false" u="none" strike="noStrike">
                <a:solidFill>
                  <a:srgbClr val="8C8CCE"/>
                </a:solidFill>
                <a:ea typeface="IBM Plex Sans KR Bold"/>
              </a:rPr>
              <a:t>고찰</a:t>
            </a:r>
            <a:r>
              <a:rPr lang="en-US" sz="7000" b="false" i="false" u="none" strike="noStrike">
                <a:solidFill>
                  <a:srgbClr val="8C8CCE"/>
                </a:solidFill>
                <a:latin typeface="IBM Plex Sans KR Bold"/>
              </a:rPr>
              <a:t> </a:t>
            </a:r>
            <a:r>
              <a:rPr lang="ko-KR" sz="7000" b="false" i="false" u="none" strike="noStrike">
                <a:solidFill>
                  <a:srgbClr val="8C8CCE"/>
                </a:solidFill>
                <a:ea typeface="IBM Plex Sans KR Bold"/>
              </a:rPr>
              <a:t>및</a:t>
            </a:r>
            <a:r>
              <a:rPr lang="en-US" sz="7000" b="false" i="false" u="none" strike="noStrike">
                <a:solidFill>
                  <a:srgbClr val="8C8CCE"/>
                </a:solidFill>
                <a:latin typeface="IBM Plex Sans KR Bold"/>
              </a:rPr>
              <a:t> </a:t>
            </a:r>
            <a:r>
              <a:rPr lang="ko-KR" sz="7000" b="false" i="false" u="none" strike="noStrike">
                <a:solidFill>
                  <a:srgbClr val="8C8CCE"/>
                </a:solidFill>
                <a:ea typeface="IBM Plex Sans KR Bold"/>
              </a:rPr>
              <a:t>느낀점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787400" y="2755900"/>
            <a:ext cx="4038600" cy="2311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87400" y="5067300"/>
            <a:ext cx="4038600" cy="44831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028700" y="5346700"/>
            <a:ext cx="3492500" cy="4318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400" b="false" i="false" u="none" strike="noStrike">
                <a:solidFill>
                  <a:srgbClr val="FBF8EC"/>
                </a:solidFill>
                <a:ea typeface="IBM Plex Sans KR Medium"/>
              </a:rPr>
              <a:t>하드웨어</a:t>
            </a:r>
            <a:r>
              <a:rPr lang="en-US" sz="2400" b="false" i="false" u="none" strike="noStrike">
                <a:solidFill>
                  <a:srgbClr val="FBF8EC"/>
                </a:solidFill>
                <a:latin typeface="IBM Plex Sans KR Medium"/>
              </a:rPr>
              <a:t> </a:t>
            </a:r>
            <a:r>
              <a:rPr lang="ko-KR" sz="2400" b="false" i="false" u="none" strike="noStrike">
                <a:solidFill>
                  <a:srgbClr val="FBF8EC"/>
                </a:solidFill>
                <a:ea typeface="IBM Plex Sans KR Medium"/>
              </a:rPr>
              <a:t>협업</a:t>
            </a:r>
            <a:r>
              <a:rPr lang="en-US" sz="2400" b="false" i="false" u="none" strike="noStrike">
                <a:solidFill>
                  <a:srgbClr val="FBF8EC"/>
                </a:solidFill>
                <a:latin typeface="IBM Plex Sans KR Medium"/>
              </a:rPr>
              <a:t> </a:t>
            </a:r>
            <a:r>
              <a:rPr lang="ko-KR" sz="2400" b="false" i="false" u="none" strike="noStrike">
                <a:solidFill>
                  <a:srgbClr val="FBF8EC"/>
                </a:solidFill>
                <a:ea typeface="IBM Plex Sans KR Medium"/>
              </a:rPr>
              <a:t>경험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66800" y="6096000"/>
            <a:ext cx="3492500" cy="3124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FBF8EC"/>
                </a:solidFill>
                <a:latin typeface="IBM Plex Sans KR"/>
              </a:rPr>
              <a:t>- STM32</a:t>
            </a:r>
            <a:r>
              <a:rPr lang="ko-KR" sz="2200" b="false" i="false" u="none" strike="noStrike">
                <a:solidFill>
                  <a:srgbClr val="FBF8EC"/>
                </a:solidFill>
                <a:ea typeface="IBM Plex Sans KR"/>
              </a:rPr>
              <a:t>와</a:t>
            </a:r>
            <a:r>
              <a:rPr lang="en-US" sz="2200" b="false" i="false" u="none" strike="noStrike">
                <a:solidFill>
                  <a:srgbClr val="FBF8EC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FBF8EC"/>
                </a:solidFill>
                <a:ea typeface="IBM Plex Sans KR"/>
              </a:rPr>
              <a:t>라즈베리파이</a:t>
            </a:r>
            <a:r>
              <a:rPr lang="en-US" sz="2200" b="false" i="false" u="none" strike="noStrike">
                <a:solidFill>
                  <a:srgbClr val="FBF8EC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FBF8EC"/>
                </a:solidFill>
                <a:ea typeface="IBM Plex Sans KR"/>
              </a:rPr>
              <a:t>연동</a:t>
            </a:r>
          </a:p>
          <a:p>
            <a:pPr algn="ctr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FBF8EC"/>
                </a:solidFill>
                <a:latin typeface="IBM Plex Sans KR"/>
              </a:rPr>
              <a:t>- </a:t>
            </a:r>
            <a:r>
              <a:rPr lang="ko-KR" sz="2200" b="false" i="false" u="none" strike="noStrike">
                <a:solidFill>
                  <a:srgbClr val="FBF8EC"/>
                </a:solidFill>
                <a:ea typeface="IBM Plex Sans KR"/>
              </a:rPr>
              <a:t>서로</a:t>
            </a:r>
            <a:r>
              <a:rPr lang="en-US" sz="2200" b="false" i="false" u="none" strike="noStrike">
                <a:solidFill>
                  <a:srgbClr val="FBF8EC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FBF8EC"/>
                </a:solidFill>
                <a:ea typeface="IBM Plex Sans KR"/>
              </a:rPr>
              <a:t>다른</a:t>
            </a:r>
            <a:r>
              <a:rPr lang="en-US" sz="2200" b="false" i="false" u="none" strike="noStrike">
                <a:solidFill>
                  <a:srgbClr val="FBF8EC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FBF8EC"/>
                </a:solidFill>
                <a:ea typeface="IBM Plex Sans KR"/>
              </a:rPr>
              <a:t>플랫폼</a:t>
            </a:r>
            <a:r>
              <a:rPr lang="en-US" sz="2200" b="false" i="false" u="none" strike="noStrike">
                <a:solidFill>
                  <a:srgbClr val="FBF8EC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FBF8EC"/>
                </a:solidFill>
                <a:ea typeface="IBM Plex Sans KR"/>
              </a:rPr>
              <a:t>간</a:t>
            </a:r>
            <a:r>
              <a:rPr lang="en-US" sz="2200" b="false" i="false" u="none" strike="noStrike">
                <a:solidFill>
                  <a:srgbClr val="FBF8EC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FBF8EC"/>
                </a:solidFill>
                <a:ea typeface="IBM Plex Sans KR"/>
              </a:rPr>
              <a:t>통신</a:t>
            </a:r>
          </a:p>
          <a:p>
            <a:pPr algn="ctr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FBF8EC"/>
                </a:solidFill>
                <a:latin typeface="IBM Plex Sans KR"/>
              </a:rPr>
              <a:t>- </a:t>
            </a:r>
            <a:r>
              <a:rPr lang="ko-KR" sz="2200" b="false" i="false" u="none" strike="noStrike">
                <a:solidFill>
                  <a:srgbClr val="FBF8EC"/>
                </a:solidFill>
                <a:ea typeface="IBM Plex Sans KR"/>
              </a:rPr>
              <a:t>하드웨어</a:t>
            </a:r>
            <a:r>
              <a:rPr lang="en-US" sz="2200" b="false" i="false" u="none" strike="noStrike">
                <a:solidFill>
                  <a:srgbClr val="FBF8EC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FBF8EC"/>
                </a:solidFill>
                <a:ea typeface="IBM Plex Sans KR"/>
              </a:rPr>
              <a:t>인터페이스</a:t>
            </a:r>
            <a:r>
              <a:rPr lang="en-US" sz="2200" b="false" i="false" u="none" strike="noStrike">
                <a:solidFill>
                  <a:srgbClr val="FBF8EC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FBF8EC"/>
                </a:solidFill>
                <a:ea typeface="IBM Plex Sans KR"/>
              </a:rPr>
              <a:t>설계</a:t>
            </a:r>
          </a:p>
          <a:p>
            <a:pPr algn="ctr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FBF8EC"/>
                </a:solidFill>
                <a:latin typeface="IBM Plex Sans KR"/>
              </a:rPr>
              <a:t>- </a:t>
            </a:r>
            <a:r>
              <a:rPr lang="ko-KR" sz="2200" b="false" i="false" u="none" strike="noStrike">
                <a:solidFill>
                  <a:srgbClr val="FBF8EC"/>
                </a:solidFill>
                <a:ea typeface="IBM Plex Sans KR"/>
              </a:rPr>
              <a:t>마이크로컨트롤러</a:t>
            </a:r>
            <a:r>
              <a:rPr lang="en-US" sz="2200" b="false" i="false" u="none" strike="noStrike">
                <a:solidFill>
                  <a:srgbClr val="FBF8EC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FBF8EC"/>
                </a:solidFill>
                <a:ea typeface="IBM Plex Sans KR"/>
              </a:rPr>
              <a:t>프로그래밍</a:t>
            </a:r>
          </a:p>
          <a:p>
            <a:pPr algn="ctr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FBF8EC"/>
                </a:solidFill>
                <a:latin typeface="IBM Plex Sans KR"/>
              </a:rPr>
              <a:t>- </a:t>
            </a:r>
            <a:r>
              <a:rPr lang="ko-KR" sz="2200" b="false" i="false" u="none" strike="noStrike">
                <a:solidFill>
                  <a:srgbClr val="FBF8EC"/>
                </a:solidFill>
                <a:ea typeface="IBM Plex Sans KR"/>
              </a:rPr>
              <a:t>센서</a:t>
            </a:r>
            <a:r>
              <a:rPr lang="en-US" sz="2200" b="false" i="false" u="none" strike="noStrike">
                <a:solidFill>
                  <a:srgbClr val="FBF8EC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FBF8EC"/>
                </a:solidFill>
                <a:ea typeface="IBM Plex Sans KR"/>
              </a:rPr>
              <a:t>데이터</a:t>
            </a:r>
            <a:r>
              <a:rPr lang="en-US" sz="2200" b="false" i="false" u="none" strike="noStrike">
                <a:solidFill>
                  <a:srgbClr val="FBF8EC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FBF8EC"/>
                </a:solidFill>
                <a:ea typeface="IBM Plex Sans KR"/>
              </a:rPr>
              <a:t>처리</a:t>
            </a:r>
            <a:r>
              <a:rPr lang="en-US" sz="2200" b="false" i="false" u="none" strike="noStrike">
                <a:solidFill>
                  <a:srgbClr val="FBF8EC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FBF8EC"/>
                </a:solidFill>
                <a:ea typeface="IBM Plex Sans KR"/>
              </a:rPr>
              <a:t>방법</a:t>
            </a:r>
          </a:p>
          <a:p>
            <a:pPr algn="ctr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FBF8EC"/>
                </a:solidFill>
                <a:latin typeface="IBM Plex Sans KR"/>
              </a:rPr>
              <a:t>- </a:t>
            </a:r>
            <a:r>
              <a:rPr lang="ko-KR" sz="2200" b="false" i="false" u="none" strike="noStrike">
                <a:solidFill>
                  <a:srgbClr val="FBF8EC"/>
                </a:solidFill>
                <a:ea typeface="IBM Plex Sans KR"/>
              </a:rPr>
              <a:t>협업</a:t>
            </a:r>
            <a:r>
              <a:rPr lang="en-US" sz="2200" b="false" i="false" u="none" strike="noStrike">
                <a:solidFill>
                  <a:srgbClr val="FBF8EC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FBF8EC"/>
                </a:solidFill>
                <a:ea typeface="IBM Plex Sans KR"/>
              </a:rPr>
              <a:t>과정의</a:t>
            </a:r>
            <a:r>
              <a:rPr lang="en-US" sz="2200" b="false" i="false" u="none" strike="noStrike">
                <a:solidFill>
                  <a:srgbClr val="FBF8EC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FBF8EC"/>
                </a:solidFill>
                <a:ea typeface="IBM Plex Sans KR"/>
              </a:rPr>
              <a:t>난이도와</a:t>
            </a:r>
            <a:r>
              <a:rPr lang="en-US" sz="2200" b="false" i="false" u="none" strike="noStrike">
                <a:solidFill>
                  <a:srgbClr val="FBF8EC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FBF8EC"/>
                </a:solidFill>
                <a:ea typeface="IBM Plex Sans KR"/>
              </a:rPr>
              <a:t>보람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5054600" y="2755900"/>
            <a:ext cx="4038600" cy="23114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054600" y="5067300"/>
            <a:ext cx="4038600" cy="44831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5321300" y="5346700"/>
            <a:ext cx="3492500" cy="4318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400" b="false" i="false" u="none" strike="noStrike">
                <a:solidFill>
                  <a:srgbClr val="FBF8EC"/>
                </a:solidFill>
                <a:ea typeface="IBM Plex Sans KR Medium"/>
              </a:rPr>
              <a:t>문제</a:t>
            </a:r>
            <a:r>
              <a:rPr lang="en-US" sz="2400" b="false" i="false" u="none" strike="noStrike">
                <a:solidFill>
                  <a:srgbClr val="FBF8EC"/>
                </a:solidFill>
                <a:latin typeface="IBM Plex Sans KR Medium"/>
              </a:rPr>
              <a:t> </a:t>
            </a:r>
            <a:r>
              <a:rPr lang="ko-KR" sz="2400" b="false" i="false" u="none" strike="noStrike">
                <a:solidFill>
                  <a:srgbClr val="FBF8EC"/>
                </a:solidFill>
                <a:ea typeface="IBM Plex Sans KR Medium"/>
              </a:rPr>
              <a:t>해결</a:t>
            </a:r>
            <a:r>
              <a:rPr lang="en-US" sz="2400" b="false" i="false" u="none" strike="noStrike">
                <a:solidFill>
                  <a:srgbClr val="FBF8EC"/>
                </a:solidFill>
                <a:latin typeface="IBM Plex Sans KR Medium"/>
              </a:rPr>
              <a:t> </a:t>
            </a:r>
            <a:r>
              <a:rPr lang="ko-KR" sz="2400" b="false" i="false" u="none" strike="noStrike">
                <a:solidFill>
                  <a:srgbClr val="FBF8EC"/>
                </a:solidFill>
                <a:ea typeface="IBM Plex Sans KR Medium"/>
              </a:rPr>
              <a:t>과정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321300" y="6146800"/>
            <a:ext cx="3492500" cy="2349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FBF8EC"/>
                </a:solidFill>
                <a:latin typeface="IBM Plex Sans KR"/>
              </a:rPr>
              <a:t>- </a:t>
            </a:r>
            <a:r>
              <a:rPr lang="ko-KR" sz="2200" b="false" i="false" u="none" strike="noStrike">
                <a:solidFill>
                  <a:srgbClr val="FBF8EC"/>
                </a:solidFill>
                <a:ea typeface="IBM Plex Sans KR"/>
              </a:rPr>
              <a:t>블루투스</a:t>
            </a:r>
            <a:r>
              <a:rPr lang="en-US" sz="2200" b="false" i="false" u="none" strike="noStrike">
                <a:solidFill>
                  <a:srgbClr val="FBF8EC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FBF8EC"/>
                </a:solidFill>
                <a:ea typeface="IBM Plex Sans KR"/>
              </a:rPr>
              <a:t>연결</a:t>
            </a:r>
            <a:r>
              <a:rPr lang="en-US" sz="2200" b="false" i="false" u="none" strike="noStrike">
                <a:solidFill>
                  <a:srgbClr val="FBF8EC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FBF8EC"/>
                </a:solidFill>
                <a:ea typeface="IBM Plex Sans KR"/>
              </a:rPr>
              <a:t>안정화</a:t>
            </a:r>
          </a:p>
          <a:p>
            <a:pPr algn="ctr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FBF8EC"/>
                </a:solidFill>
                <a:latin typeface="IBM Plex Sans KR"/>
              </a:rPr>
              <a:t>- DB </a:t>
            </a:r>
            <a:r>
              <a:rPr lang="ko-KR" sz="2200" b="false" i="false" u="none" strike="noStrike">
                <a:solidFill>
                  <a:srgbClr val="FBF8EC"/>
                </a:solidFill>
                <a:ea typeface="IBM Plex Sans KR"/>
              </a:rPr>
              <a:t>권한</a:t>
            </a:r>
            <a:r>
              <a:rPr lang="en-US" sz="2200" b="false" i="false" u="none" strike="noStrike">
                <a:solidFill>
                  <a:srgbClr val="FBF8EC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FBF8EC"/>
                </a:solidFill>
                <a:ea typeface="IBM Plex Sans KR"/>
              </a:rPr>
              <a:t>설정</a:t>
            </a:r>
            <a:r>
              <a:rPr lang="en-US" sz="2200" b="false" i="false" u="none" strike="noStrike">
                <a:solidFill>
                  <a:srgbClr val="FBF8EC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FBF8EC"/>
                </a:solidFill>
                <a:ea typeface="IBM Plex Sans KR"/>
              </a:rPr>
              <a:t>문제</a:t>
            </a:r>
            <a:r>
              <a:rPr lang="en-US" sz="2200" b="false" i="false" u="none" strike="noStrike">
                <a:solidFill>
                  <a:srgbClr val="FBF8EC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FBF8EC"/>
                </a:solidFill>
                <a:ea typeface="IBM Plex Sans KR"/>
              </a:rPr>
              <a:t>해결</a:t>
            </a:r>
          </a:p>
          <a:p>
            <a:pPr algn="ctr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FBF8EC"/>
                </a:solidFill>
                <a:latin typeface="IBM Plex Sans KR"/>
              </a:rPr>
              <a:t>- </a:t>
            </a:r>
            <a:r>
              <a:rPr lang="ko-KR" sz="2200" b="false" i="false" u="none" strike="noStrike">
                <a:solidFill>
                  <a:srgbClr val="FBF8EC"/>
                </a:solidFill>
                <a:ea typeface="IBM Plex Sans KR"/>
              </a:rPr>
              <a:t>통신</a:t>
            </a:r>
            <a:r>
              <a:rPr lang="en-US" sz="2200" b="false" i="false" u="none" strike="noStrike">
                <a:solidFill>
                  <a:srgbClr val="FBF8EC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FBF8EC"/>
                </a:solidFill>
                <a:ea typeface="IBM Plex Sans KR"/>
              </a:rPr>
              <a:t>지연</a:t>
            </a:r>
            <a:r>
              <a:rPr lang="en-US" sz="2200" b="false" i="false" u="none" strike="noStrike">
                <a:solidFill>
                  <a:srgbClr val="FBF8EC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FBF8EC"/>
                </a:solidFill>
                <a:ea typeface="IBM Plex Sans KR"/>
              </a:rPr>
              <a:t>최소화</a:t>
            </a:r>
            <a:r>
              <a:rPr lang="en-US" sz="2200" b="false" i="false" u="none" strike="noStrike">
                <a:solidFill>
                  <a:srgbClr val="FBF8EC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FBF8EC"/>
                </a:solidFill>
                <a:ea typeface="IBM Plex Sans KR"/>
              </a:rPr>
              <a:t>방안</a:t>
            </a:r>
          </a:p>
          <a:p>
            <a:pPr algn="ctr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FBF8EC"/>
                </a:solidFill>
                <a:latin typeface="IBM Plex Sans KR"/>
              </a:rPr>
              <a:t>- </a:t>
            </a:r>
            <a:r>
              <a:rPr lang="ko-KR" sz="2200" b="false" i="false" u="none" strike="noStrike">
                <a:solidFill>
                  <a:srgbClr val="FBF8EC"/>
                </a:solidFill>
                <a:ea typeface="IBM Plex Sans KR"/>
              </a:rPr>
              <a:t>센서</a:t>
            </a:r>
            <a:r>
              <a:rPr lang="en-US" sz="2200" b="false" i="false" u="none" strike="noStrike">
                <a:solidFill>
                  <a:srgbClr val="FBF8EC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FBF8EC"/>
                </a:solidFill>
                <a:ea typeface="IBM Plex Sans KR"/>
              </a:rPr>
              <a:t>데이터</a:t>
            </a:r>
            <a:r>
              <a:rPr lang="en-US" sz="2200" b="false" i="false" u="none" strike="noStrike">
                <a:solidFill>
                  <a:srgbClr val="FBF8EC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FBF8EC"/>
                </a:solidFill>
                <a:ea typeface="IBM Plex Sans KR"/>
              </a:rPr>
              <a:t>정확도</a:t>
            </a:r>
            <a:r>
              <a:rPr lang="en-US" sz="2200" b="false" i="false" u="none" strike="noStrike">
                <a:solidFill>
                  <a:srgbClr val="FBF8EC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FBF8EC"/>
                </a:solidFill>
                <a:ea typeface="IBM Plex Sans KR"/>
              </a:rPr>
              <a:t>개선</a:t>
            </a:r>
          </a:p>
          <a:p>
            <a:pPr algn="ctr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FBF8EC"/>
                </a:solidFill>
                <a:latin typeface="IBM Plex Sans KR"/>
              </a:rPr>
              <a:t>- </a:t>
            </a:r>
            <a:r>
              <a:rPr lang="ko-KR" sz="2200" b="false" i="false" u="none" strike="noStrike">
                <a:solidFill>
                  <a:srgbClr val="FBF8EC"/>
                </a:solidFill>
                <a:ea typeface="IBM Plex Sans KR"/>
              </a:rPr>
              <a:t>전력</a:t>
            </a:r>
            <a:r>
              <a:rPr lang="en-US" sz="2200" b="false" i="false" u="none" strike="noStrike">
                <a:solidFill>
                  <a:srgbClr val="FBF8EC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FBF8EC"/>
                </a:solidFill>
                <a:ea typeface="IBM Plex Sans KR"/>
              </a:rPr>
              <a:t>소비</a:t>
            </a:r>
            <a:r>
              <a:rPr lang="en-US" sz="2200" b="false" i="false" u="none" strike="noStrike">
                <a:solidFill>
                  <a:srgbClr val="FBF8EC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FBF8EC"/>
                </a:solidFill>
                <a:ea typeface="IBM Plex Sans KR"/>
              </a:rPr>
              <a:t>최적화</a:t>
            </a:r>
          </a:p>
          <a:p>
            <a:pPr algn="ctr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FBF8EC"/>
                </a:solidFill>
                <a:latin typeface="IBM Plex Sans KR"/>
              </a:rPr>
              <a:t>- </a:t>
            </a:r>
            <a:r>
              <a:rPr lang="ko-KR" sz="2200" b="false" i="false" u="none" strike="noStrike">
                <a:solidFill>
                  <a:srgbClr val="FBF8EC"/>
                </a:solidFill>
                <a:ea typeface="IBM Plex Sans KR"/>
              </a:rPr>
              <a:t>오류</a:t>
            </a:r>
            <a:r>
              <a:rPr lang="en-US" sz="2200" b="false" i="false" u="none" strike="noStrike">
                <a:solidFill>
                  <a:srgbClr val="FBF8EC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FBF8EC"/>
                </a:solidFill>
                <a:ea typeface="IBM Plex Sans KR"/>
              </a:rPr>
              <a:t>발생</a:t>
            </a:r>
            <a:r>
              <a:rPr lang="en-US" sz="2200" b="false" i="false" u="none" strike="noStrike">
                <a:solidFill>
                  <a:srgbClr val="FBF8EC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FBF8EC"/>
                </a:solidFill>
                <a:ea typeface="IBM Plex Sans KR"/>
              </a:rPr>
              <a:t>시</a:t>
            </a:r>
            <a:r>
              <a:rPr lang="en-US" sz="2200" b="false" i="false" u="none" strike="noStrike">
                <a:solidFill>
                  <a:srgbClr val="FBF8EC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FBF8EC"/>
                </a:solidFill>
                <a:ea typeface="IBM Plex Sans KR"/>
              </a:rPr>
              <a:t>복구</a:t>
            </a:r>
            <a:r>
              <a:rPr lang="en-US" sz="2200" b="false" i="false" u="none" strike="noStrike">
                <a:solidFill>
                  <a:srgbClr val="FBF8EC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FBF8EC"/>
                </a:solidFill>
                <a:ea typeface="IBM Plex Sans KR"/>
              </a:rPr>
              <a:t>방법</a:t>
            </a:r>
          </a:p>
        </p:txBody>
      </p:sp>
      <p:pic>
        <p:nvPicPr>
          <p:cNvPr name="Picture 12" id="12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321800" y="2755900"/>
            <a:ext cx="4038600" cy="23114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321800" y="5067300"/>
            <a:ext cx="4038600" cy="44831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9639300" y="5346700"/>
            <a:ext cx="3492500" cy="4318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400" b="false" i="false" u="none" strike="noStrike">
                <a:solidFill>
                  <a:srgbClr val="FBF8EC"/>
                </a:solidFill>
                <a:ea typeface="IBM Plex Sans KR Medium"/>
              </a:rPr>
              <a:t>데이터</a:t>
            </a:r>
            <a:r>
              <a:rPr lang="en-US" sz="2400" b="false" i="false" u="none" strike="noStrike">
                <a:solidFill>
                  <a:srgbClr val="FBF8EC"/>
                </a:solidFill>
                <a:latin typeface="IBM Plex Sans KR Medium"/>
              </a:rPr>
              <a:t> </a:t>
            </a:r>
            <a:r>
              <a:rPr lang="ko-KR" sz="2400" b="false" i="false" u="none" strike="noStrike">
                <a:solidFill>
                  <a:srgbClr val="FBF8EC"/>
                </a:solidFill>
                <a:ea typeface="IBM Plex Sans KR Medium"/>
              </a:rPr>
              <a:t>흐름</a:t>
            </a:r>
            <a:r>
              <a:rPr lang="en-US" sz="2400" b="false" i="false" u="none" strike="noStrike">
                <a:solidFill>
                  <a:srgbClr val="FBF8EC"/>
                </a:solidFill>
                <a:latin typeface="IBM Plex Sans KR Medium"/>
              </a:rPr>
              <a:t> </a:t>
            </a:r>
            <a:r>
              <a:rPr lang="ko-KR" sz="2400" b="false" i="false" u="none" strike="noStrike">
                <a:solidFill>
                  <a:srgbClr val="FBF8EC"/>
                </a:solidFill>
                <a:ea typeface="IBM Plex Sans KR Medium"/>
              </a:rPr>
              <a:t>관리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588500" y="6146800"/>
            <a:ext cx="3492500" cy="2349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FBF8EC"/>
                </a:solidFill>
                <a:latin typeface="IBM Plex Sans KR"/>
              </a:rPr>
              <a:t>- DB → </a:t>
            </a:r>
            <a:r>
              <a:rPr lang="ko-KR" sz="2200" b="false" i="false" u="none" strike="noStrike">
                <a:solidFill>
                  <a:srgbClr val="FBF8EC"/>
                </a:solidFill>
                <a:ea typeface="IBM Plex Sans KR"/>
              </a:rPr>
              <a:t>서버</a:t>
            </a:r>
            <a:r>
              <a:rPr lang="en-US" sz="2200" b="false" i="false" u="none" strike="noStrike">
                <a:solidFill>
                  <a:srgbClr val="FBF8EC"/>
                </a:solidFill>
                <a:latin typeface="IBM Plex Sans KR"/>
              </a:rPr>
              <a:t> → </a:t>
            </a:r>
            <a:r>
              <a:rPr lang="ko-KR" sz="2200" b="false" i="false" u="none" strike="noStrike">
                <a:solidFill>
                  <a:srgbClr val="FBF8EC"/>
                </a:solidFill>
                <a:ea typeface="IBM Plex Sans KR"/>
              </a:rPr>
              <a:t>디바이스</a:t>
            </a:r>
            <a:r>
              <a:rPr lang="en-US" sz="2200" b="false" i="false" u="none" strike="noStrike">
                <a:solidFill>
                  <a:srgbClr val="FBF8EC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FBF8EC"/>
                </a:solidFill>
                <a:ea typeface="IBM Plex Sans KR"/>
              </a:rPr>
              <a:t>흐름</a:t>
            </a:r>
          </a:p>
          <a:p>
            <a:pPr algn="ctr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FBF8EC"/>
                </a:solidFill>
                <a:latin typeface="IBM Plex Sans KR"/>
              </a:rPr>
              <a:t>- </a:t>
            </a:r>
            <a:r>
              <a:rPr lang="ko-KR" sz="2200" b="false" i="false" u="none" strike="noStrike">
                <a:solidFill>
                  <a:srgbClr val="FBF8EC"/>
                </a:solidFill>
                <a:ea typeface="IBM Plex Sans KR"/>
              </a:rPr>
              <a:t>실시간</a:t>
            </a:r>
            <a:r>
              <a:rPr lang="en-US" sz="2200" b="false" i="false" u="none" strike="noStrike">
                <a:solidFill>
                  <a:srgbClr val="FBF8EC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FBF8EC"/>
                </a:solidFill>
                <a:ea typeface="IBM Plex Sans KR"/>
              </a:rPr>
              <a:t>데이터</a:t>
            </a:r>
            <a:r>
              <a:rPr lang="en-US" sz="2200" b="false" i="false" u="none" strike="noStrike">
                <a:solidFill>
                  <a:srgbClr val="FBF8EC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FBF8EC"/>
                </a:solidFill>
                <a:ea typeface="IBM Plex Sans KR"/>
              </a:rPr>
              <a:t>동기화</a:t>
            </a:r>
            <a:r>
              <a:rPr lang="en-US" sz="2200" b="false" i="false" u="none" strike="noStrike">
                <a:solidFill>
                  <a:srgbClr val="FBF8EC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FBF8EC"/>
                </a:solidFill>
                <a:ea typeface="IBM Plex Sans KR"/>
              </a:rPr>
              <a:t>중요성</a:t>
            </a:r>
          </a:p>
          <a:p>
            <a:pPr algn="ctr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FBF8EC"/>
                </a:solidFill>
                <a:latin typeface="IBM Plex Sans KR"/>
              </a:rPr>
              <a:t>- </a:t>
            </a:r>
            <a:r>
              <a:rPr lang="ko-KR" sz="2200" b="false" i="false" u="none" strike="noStrike">
                <a:solidFill>
                  <a:srgbClr val="FBF8EC"/>
                </a:solidFill>
                <a:ea typeface="IBM Plex Sans KR"/>
              </a:rPr>
              <a:t>단방향</a:t>
            </a:r>
            <a:r>
              <a:rPr lang="en-US" sz="2200" b="false" i="false" u="none" strike="noStrike">
                <a:solidFill>
                  <a:srgbClr val="FBF8EC"/>
                </a:solidFill>
                <a:latin typeface="IBM Plex Sans KR"/>
              </a:rPr>
              <a:t>/</a:t>
            </a:r>
            <a:r>
              <a:rPr lang="ko-KR" sz="2200" b="false" i="false" u="none" strike="noStrike">
                <a:solidFill>
                  <a:srgbClr val="FBF8EC"/>
                </a:solidFill>
                <a:ea typeface="IBM Plex Sans KR"/>
              </a:rPr>
              <a:t>양방향</a:t>
            </a:r>
            <a:r>
              <a:rPr lang="en-US" sz="2200" b="false" i="false" u="none" strike="noStrike">
                <a:solidFill>
                  <a:srgbClr val="FBF8EC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FBF8EC"/>
                </a:solidFill>
                <a:ea typeface="IBM Plex Sans KR"/>
              </a:rPr>
              <a:t>통신</a:t>
            </a:r>
            <a:r>
              <a:rPr lang="en-US" sz="2200" b="false" i="false" u="none" strike="noStrike">
                <a:solidFill>
                  <a:srgbClr val="FBF8EC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FBF8EC"/>
                </a:solidFill>
                <a:ea typeface="IBM Plex Sans KR"/>
              </a:rPr>
              <a:t>설계</a:t>
            </a:r>
          </a:p>
          <a:p>
            <a:pPr algn="ctr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FBF8EC"/>
                </a:solidFill>
                <a:latin typeface="IBM Plex Sans KR"/>
              </a:rPr>
              <a:t>- </a:t>
            </a:r>
            <a:r>
              <a:rPr lang="ko-KR" sz="2200" b="false" i="false" u="none" strike="noStrike">
                <a:solidFill>
                  <a:srgbClr val="FBF8EC"/>
                </a:solidFill>
                <a:ea typeface="IBM Plex Sans KR"/>
              </a:rPr>
              <a:t>데이터</a:t>
            </a:r>
            <a:r>
              <a:rPr lang="en-US" sz="2200" b="false" i="false" u="none" strike="noStrike">
                <a:solidFill>
                  <a:srgbClr val="FBF8EC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FBF8EC"/>
                </a:solidFill>
                <a:ea typeface="IBM Plex Sans KR"/>
              </a:rPr>
              <a:t>무결성</a:t>
            </a:r>
            <a:r>
              <a:rPr lang="en-US" sz="2200" b="false" i="false" u="none" strike="noStrike">
                <a:solidFill>
                  <a:srgbClr val="FBF8EC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FBF8EC"/>
                </a:solidFill>
                <a:ea typeface="IBM Plex Sans KR"/>
              </a:rPr>
              <a:t>유지</a:t>
            </a:r>
            <a:r>
              <a:rPr lang="en-US" sz="2200" b="false" i="false" u="none" strike="noStrike">
                <a:solidFill>
                  <a:srgbClr val="FBF8EC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FBF8EC"/>
                </a:solidFill>
                <a:ea typeface="IBM Plex Sans KR"/>
              </a:rPr>
              <a:t>방법</a:t>
            </a:r>
          </a:p>
          <a:p>
            <a:pPr algn="ctr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FBF8EC"/>
                </a:solidFill>
                <a:latin typeface="IBM Plex Sans KR"/>
              </a:rPr>
              <a:t>- </a:t>
            </a:r>
            <a:r>
              <a:rPr lang="ko-KR" sz="2200" b="false" i="false" u="none" strike="noStrike">
                <a:solidFill>
                  <a:srgbClr val="FBF8EC"/>
                </a:solidFill>
                <a:ea typeface="IBM Plex Sans KR"/>
              </a:rPr>
              <a:t>시스템</a:t>
            </a:r>
            <a:r>
              <a:rPr lang="en-US" sz="2200" b="false" i="false" u="none" strike="noStrike">
                <a:solidFill>
                  <a:srgbClr val="FBF8EC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FBF8EC"/>
                </a:solidFill>
                <a:ea typeface="IBM Plex Sans KR"/>
              </a:rPr>
              <a:t>응답</a:t>
            </a:r>
            <a:r>
              <a:rPr lang="en-US" sz="2200" b="false" i="false" u="none" strike="noStrike">
                <a:solidFill>
                  <a:srgbClr val="FBF8EC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FBF8EC"/>
                </a:solidFill>
                <a:ea typeface="IBM Plex Sans KR"/>
              </a:rPr>
              <a:t>시간</a:t>
            </a:r>
            <a:r>
              <a:rPr lang="en-US" sz="2200" b="false" i="false" u="none" strike="noStrike">
                <a:solidFill>
                  <a:srgbClr val="FBF8EC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FBF8EC"/>
                </a:solidFill>
                <a:ea typeface="IBM Plex Sans KR"/>
              </a:rPr>
              <a:t>최적화</a:t>
            </a:r>
          </a:p>
          <a:p>
            <a:pPr algn="ctr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FBF8EC"/>
                </a:solidFill>
                <a:latin typeface="IBM Plex Sans KR"/>
              </a:rPr>
              <a:t>- </a:t>
            </a:r>
            <a:r>
              <a:rPr lang="ko-KR" sz="2200" b="false" i="false" u="none" strike="noStrike">
                <a:solidFill>
                  <a:srgbClr val="FBF8EC"/>
                </a:solidFill>
                <a:ea typeface="IBM Plex Sans KR"/>
              </a:rPr>
              <a:t>안정적인</a:t>
            </a:r>
            <a:r>
              <a:rPr lang="en-US" sz="2200" b="false" i="false" u="none" strike="noStrike">
                <a:solidFill>
                  <a:srgbClr val="FBF8EC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FBF8EC"/>
                </a:solidFill>
                <a:ea typeface="IBM Plex Sans KR"/>
              </a:rPr>
              <a:t>데이터</a:t>
            </a:r>
            <a:r>
              <a:rPr lang="en-US" sz="2200" b="false" i="false" u="none" strike="noStrike">
                <a:solidFill>
                  <a:srgbClr val="FBF8EC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FBF8EC"/>
                </a:solidFill>
                <a:ea typeface="IBM Plex Sans KR"/>
              </a:rPr>
              <a:t>전달</a:t>
            </a:r>
            <a:r>
              <a:rPr lang="en-US" sz="2200" b="false" i="false" u="none" strike="noStrike">
                <a:solidFill>
                  <a:srgbClr val="FBF8EC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FBF8EC"/>
                </a:solidFill>
                <a:ea typeface="IBM Plex Sans KR"/>
              </a:rPr>
              <a:t>구조</a:t>
            </a:r>
          </a:p>
        </p:txBody>
      </p:sp>
      <p:pic>
        <p:nvPicPr>
          <p:cNvPr name="Picture 16" id="16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3576300" y="2755900"/>
            <a:ext cx="4038600" cy="23114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3576300" y="5067300"/>
            <a:ext cx="4038600" cy="4483100"/>
          </a:xfrm>
          <a:prstGeom prst="rect">
            <a:avLst/>
          </a:prstGeom>
        </p:spPr>
      </p:pic>
      <p:sp>
        <p:nvSpPr>
          <p:cNvPr name="TextBox 18" id="18"/>
          <p:cNvSpPr txBox="true"/>
          <p:nvPr/>
        </p:nvSpPr>
        <p:spPr>
          <a:xfrm rot="0">
            <a:off x="13868400" y="5346700"/>
            <a:ext cx="3492500" cy="4318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400" b="false" i="false" u="none" strike="noStrike">
                <a:solidFill>
                  <a:srgbClr val="FBF8EC"/>
                </a:solidFill>
                <a:ea typeface="IBM Plex Sans KR Medium"/>
              </a:rPr>
              <a:t>확장</a:t>
            </a:r>
            <a:r>
              <a:rPr lang="en-US" sz="2400" b="false" i="false" u="none" strike="noStrike">
                <a:solidFill>
                  <a:srgbClr val="FBF8EC"/>
                </a:solidFill>
                <a:latin typeface="IBM Plex Sans KR Medium"/>
              </a:rPr>
              <a:t> </a:t>
            </a:r>
            <a:r>
              <a:rPr lang="ko-KR" sz="2400" b="false" i="false" u="none" strike="noStrike">
                <a:solidFill>
                  <a:srgbClr val="FBF8EC"/>
                </a:solidFill>
                <a:ea typeface="IBM Plex Sans KR Medium"/>
              </a:rPr>
              <a:t>아이디어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3843000" y="6146800"/>
            <a:ext cx="3492500" cy="2349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FBF8EC"/>
                </a:solidFill>
                <a:latin typeface="IBM Plex Sans KR"/>
              </a:rPr>
              <a:t>- </a:t>
            </a:r>
            <a:r>
              <a:rPr lang="ko-KR" sz="2200" b="false" i="false" u="none" strike="noStrike">
                <a:solidFill>
                  <a:srgbClr val="FBF8EC"/>
                </a:solidFill>
                <a:ea typeface="IBM Plex Sans KR"/>
              </a:rPr>
              <a:t>다중</a:t>
            </a:r>
            <a:r>
              <a:rPr lang="en-US" sz="2200" b="false" i="false" u="none" strike="noStrike">
                <a:solidFill>
                  <a:srgbClr val="FBF8EC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FBF8EC"/>
                </a:solidFill>
                <a:ea typeface="IBM Plex Sans KR"/>
              </a:rPr>
              <a:t>좌석</a:t>
            </a:r>
            <a:r>
              <a:rPr lang="en-US" sz="2200" b="false" i="false" u="none" strike="noStrike">
                <a:solidFill>
                  <a:srgbClr val="FBF8EC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FBF8EC"/>
                </a:solidFill>
                <a:ea typeface="IBM Plex Sans KR"/>
              </a:rPr>
              <a:t>관리</a:t>
            </a:r>
            <a:r>
              <a:rPr lang="en-US" sz="2200" b="false" i="false" u="none" strike="noStrike">
                <a:solidFill>
                  <a:srgbClr val="FBF8EC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FBF8EC"/>
                </a:solidFill>
                <a:ea typeface="IBM Plex Sans KR"/>
              </a:rPr>
              <a:t>시스템</a:t>
            </a:r>
          </a:p>
          <a:p>
            <a:pPr algn="ctr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FBF8EC"/>
                </a:solidFill>
                <a:latin typeface="IBM Plex Sans KR"/>
              </a:rPr>
              <a:t>- </a:t>
            </a:r>
            <a:r>
              <a:rPr lang="ko-KR" sz="2200" b="false" i="false" u="none" strike="noStrike">
                <a:solidFill>
                  <a:srgbClr val="FBF8EC"/>
                </a:solidFill>
                <a:ea typeface="IBM Plex Sans KR"/>
              </a:rPr>
              <a:t>사용자</a:t>
            </a:r>
            <a:r>
              <a:rPr lang="en-US" sz="2200" b="false" i="false" u="none" strike="noStrike">
                <a:solidFill>
                  <a:srgbClr val="FBF8EC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FBF8EC"/>
                </a:solidFill>
                <a:ea typeface="IBM Plex Sans KR"/>
              </a:rPr>
              <a:t>모바일</a:t>
            </a:r>
            <a:r>
              <a:rPr lang="en-US" sz="2200" b="false" i="false" u="none" strike="noStrike">
                <a:solidFill>
                  <a:srgbClr val="FBF8EC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FBF8EC"/>
                </a:solidFill>
                <a:ea typeface="IBM Plex Sans KR"/>
              </a:rPr>
              <a:t>앱</a:t>
            </a:r>
            <a:r>
              <a:rPr lang="en-US" sz="2200" b="false" i="false" u="none" strike="noStrike">
                <a:solidFill>
                  <a:srgbClr val="FBF8EC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FBF8EC"/>
                </a:solidFill>
                <a:ea typeface="IBM Plex Sans KR"/>
              </a:rPr>
              <a:t>연동</a:t>
            </a:r>
          </a:p>
          <a:p>
            <a:pPr algn="ctr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FBF8EC"/>
                </a:solidFill>
                <a:latin typeface="IBM Plex Sans KR"/>
              </a:rPr>
              <a:t>- </a:t>
            </a:r>
            <a:r>
              <a:rPr lang="ko-KR" sz="2200" b="false" i="false" u="none" strike="noStrike">
                <a:solidFill>
                  <a:srgbClr val="FBF8EC"/>
                </a:solidFill>
                <a:ea typeface="IBM Plex Sans KR"/>
              </a:rPr>
              <a:t>자동</a:t>
            </a:r>
            <a:r>
              <a:rPr lang="en-US" sz="2200" b="false" i="false" u="none" strike="noStrike">
                <a:solidFill>
                  <a:srgbClr val="FBF8EC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FBF8EC"/>
                </a:solidFill>
                <a:ea typeface="IBM Plex Sans KR"/>
              </a:rPr>
              <a:t>알람</a:t>
            </a:r>
            <a:r>
              <a:rPr lang="en-US" sz="2200" b="false" i="false" u="none" strike="noStrike">
                <a:solidFill>
                  <a:srgbClr val="FBF8EC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FBF8EC"/>
                </a:solidFill>
                <a:ea typeface="IBM Plex Sans KR"/>
              </a:rPr>
              <a:t>시스템</a:t>
            </a:r>
            <a:r>
              <a:rPr lang="en-US" sz="2200" b="false" i="false" u="none" strike="noStrike">
                <a:solidFill>
                  <a:srgbClr val="FBF8EC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FBF8EC"/>
                </a:solidFill>
                <a:ea typeface="IBM Plex Sans KR"/>
              </a:rPr>
              <a:t>구현</a:t>
            </a:r>
          </a:p>
          <a:p>
            <a:pPr algn="ctr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FBF8EC"/>
                </a:solidFill>
                <a:latin typeface="IBM Plex Sans KR"/>
              </a:rPr>
              <a:t>- </a:t>
            </a:r>
            <a:r>
              <a:rPr lang="ko-KR" sz="2200" b="false" i="false" u="none" strike="noStrike">
                <a:solidFill>
                  <a:srgbClr val="FBF8EC"/>
                </a:solidFill>
                <a:ea typeface="IBM Plex Sans KR"/>
              </a:rPr>
              <a:t>예약</a:t>
            </a:r>
            <a:r>
              <a:rPr lang="en-US" sz="2200" b="false" i="false" u="none" strike="noStrike">
                <a:solidFill>
                  <a:srgbClr val="FBF8EC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FBF8EC"/>
                </a:solidFill>
                <a:ea typeface="IBM Plex Sans KR"/>
              </a:rPr>
              <a:t>시간</a:t>
            </a:r>
            <a:r>
              <a:rPr lang="en-US" sz="2200" b="false" i="false" u="none" strike="noStrike">
                <a:solidFill>
                  <a:srgbClr val="FBF8EC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FBF8EC"/>
                </a:solidFill>
                <a:ea typeface="IBM Plex Sans KR"/>
              </a:rPr>
              <a:t>자동</a:t>
            </a:r>
            <a:r>
              <a:rPr lang="en-US" sz="2200" b="false" i="false" u="none" strike="noStrike">
                <a:solidFill>
                  <a:srgbClr val="FBF8EC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FBF8EC"/>
                </a:solidFill>
                <a:ea typeface="IBM Plex Sans KR"/>
              </a:rPr>
              <a:t>연장</a:t>
            </a:r>
            <a:r>
              <a:rPr lang="en-US" sz="2200" b="false" i="false" u="none" strike="noStrike">
                <a:solidFill>
                  <a:srgbClr val="FBF8EC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FBF8EC"/>
                </a:solidFill>
                <a:ea typeface="IBM Plex Sans KR"/>
              </a:rPr>
              <a:t>기능</a:t>
            </a:r>
          </a:p>
          <a:p>
            <a:pPr algn="ctr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FBF8EC"/>
                </a:solidFill>
                <a:latin typeface="IBM Plex Sans KR"/>
              </a:rPr>
              <a:t>- </a:t>
            </a:r>
            <a:r>
              <a:rPr lang="ko-KR" sz="2200" b="false" i="false" u="none" strike="noStrike">
                <a:solidFill>
                  <a:srgbClr val="FBF8EC"/>
                </a:solidFill>
                <a:ea typeface="IBM Plex Sans KR"/>
              </a:rPr>
              <a:t>결제</a:t>
            </a:r>
            <a:r>
              <a:rPr lang="en-US" sz="2200" b="false" i="false" u="none" strike="noStrike">
                <a:solidFill>
                  <a:srgbClr val="FBF8EC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FBF8EC"/>
                </a:solidFill>
                <a:ea typeface="IBM Plex Sans KR"/>
              </a:rPr>
              <a:t>시스템</a:t>
            </a:r>
            <a:r>
              <a:rPr lang="en-US" sz="2200" b="false" i="false" u="none" strike="noStrike">
                <a:solidFill>
                  <a:srgbClr val="FBF8EC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FBF8EC"/>
                </a:solidFill>
                <a:ea typeface="IBM Plex Sans KR"/>
              </a:rPr>
              <a:t>통합</a:t>
            </a:r>
          </a:p>
          <a:p>
            <a:pPr algn="ctr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FBF8EC"/>
                </a:solidFill>
                <a:latin typeface="IBM Plex Sans KR"/>
              </a:rPr>
              <a:t>- </a:t>
            </a:r>
            <a:r>
              <a:rPr lang="ko-KR" sz="2200" b="false" i="false" u="none" strike="noStrike">
                <a:solidFill>
                  <a:srgbClr val="FBF8EC"/>
                </a:solidFill>
                <a:ea typeface="IBM Plex Sans KR"/>
              </a:rPr>
              <a:t>빅데이터</a:t>
            </a:r>
            <a:r>
              <a:rPr lang="en-US" sz="2200" b="false" i="false" u="none" strike="noStrike">
                <a:solidFill>
                  <a:srgbClr val="FBF8EC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FBF8EC"/>
                </a:solidFill>
                <a:ea typeface="IBM Plex Sans KR"/>
              </a:rPr>
              <a:t>분석</a:t>
            </a:r>
            <a:r>
              <a:rPr lang="en-US" sz="2200" b="false" i="false" u="none" strike="noStrike">
                <a:solidFill>
                  <a:srgbClr val="FBF8EC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FBF8EC"/>
                </a:solidFill>
                <a:ea typeface="IBM Plex Sans KR"/>
              </a:rPr>
              <a:t>기능</a:t>
            </a:r>
            <a:r>
              <a:rPr lang="en-US" sz="2200" b="false" i="false" u="none" strike="noStrike">
                <a:solidFill>
                  <a:srgbClr val="FBF8EC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FBF8EC"/>
                </a:solidFill>
                <a:ea typeface="IBM Plex Sans KR"/>
              </a:rPr>
              <a:t>추가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8C8CC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-3759200" y="5092700"/>
            <a:ext cx="10261600" cy="889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-660400" y="3797300"/>
            <a:ext cx="12966700" cy="17907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ko-KR" sz="10000" b="false" i="false" u="none" strike="noStrike">
                <a:solidFill>
                  <a:srgbClr val="FBF8EC"/>
                </a:solidFill>
                <a:ea typeface="IBM Plex Sans KR Bold"/>
              </a:rPr>
              <a:t>감사합니다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8C8CC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2336800"/>
            <a:ext cx="18288000" cy="79629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736600" y="4165600"/>
            <a:ext cx="5410200" cy="1562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-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스터디카페</a:t>
            </a: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좌석</a:t>
            </a: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예약</a:t>
            </a: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및</a:t>
            </a: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관리</a:t>
            </a: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시스템</a:t>
            </a:r>
          </a:p>
          <a:p>
            <a:pPr algn="l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-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사용자</a:t>
            </a: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예약</a:t>
            </a: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/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일시정지</a:t>
            </a: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/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연장</a:t>
            </a: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/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종료</a:t>
            </a: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기능</a:t>
            </a:r>
          </a:p>
          <a:p>
            <a:pPr algn="l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-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라즈베리파이</a:t>
            </a: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 DB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서버</a:t>
            </a: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연동</a:t>
            </a:r>
          </a:p>
          <a:p>
            <a:pPr algn="l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-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관리자</a:t>
            </a: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웹</a:t>
            </a: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제어</a:t>
            </a: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시스템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736600" y="3454400"/>
            <a:ext cx="5422900" cy="4445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500" b="false" i="false" u="none" strike="noStrike">
                <a:solidFill>
                  <a:srgbClr val="8C8CCE"/>
                </a:solidFill>
                <a:ea typeface="IBM Plex Sans KR Bold"/>
              </a:rPr>
              <a:t>프로젝트</a:t>
            </a:r>
            <a:r>
              <a:rPr lang="en-US" sz="2500" b="false" i="false" u="none" strike="noStrike">
                <a:solidFill>
                  <a:srgbClr val="8C8CCE"/>
                </a:solidFill>
                <a:latin typeface="IBM Plex Sans KR Bold"/>
              </a:rPr>
              <a:t> </a:t>
            </a:r>
            <a:r>
              <a:rPr lang="ko-KR" sz="2500" b="false" i="false" u="none" strike="noStrike">
                <a:solidFill>
                  <a:srgbClr val="8C8CCE"/>
                </a:solidFill>
                <a:ea typeface="IBM Plex Sans KR Bold"/>
              </a:rPr>
              <a:t>개요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47700" y="469900"/>
            <a:ext cx="17005300" cy="1244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7000" b="false" i="false" u="none" strike="noStrike">
                <a:solidFill>
                  <a:srgbClr val="FBF8EC"/>
                </a:solidFill>
                <a:ea typeface="IBM Plex Sans KR Bold"/>
              </a:rPr>
              <a:t>목차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464300" y="4165600"/>
            <a:ext cx="5410200" cy="1562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-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좌석</a:t>
            </a: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상태</a:t>
            </a: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실시간</a:t>
            </a: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확인</a:t>
            </a: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 (OPEN/FULL/PAUSE)</a:t>
            </a:r>
          </a:p>
          <a:p>
            <a:pPr algn="l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-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예약</a:t>
            </a: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시작</a:t>
            </a: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/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종료</a:t>
            </a: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시</a:t>
            </a: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 LCD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즉시</a:t>
            </a: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반영</a:t>
            </a:r>
          </a:p>
          <a:p>
            <a:pPr algn="l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-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환경</a:t>
            </a: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센서</a:t>
            </a: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데이터</a:t>
            </a: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표시</a:t>
            </a:r>
          </a:p>
          <a:p>
            <a:pPr algn="l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-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저비용</a:t>
            </a: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 IoT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기반</a:t>
            </a: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구현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464300" y="3454400"/>
            <a:ext cx="5422900" cy="4445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500" b="false" i="false" u="none" strike="noStrike">
                <a:solidFill>
                  <a:srgbClr val="8C8CCE"/>
                </a:solidFill>
                <a:ea typeface="IBM Plex Sans KR Bold"/>
              </a:rPr>
              <a:t>요구사항</a:t>
            </a:r>
            <a:r>
              <a:rPr lang="en-US" sz="2500" b="false" i="false" u="none" strike="noStrike">
                <a:solidFill>
                  <a:srgbClr val="8C8CCE"/>
                </a:solidFill>
                <a:latin typeface="IBM Plex Sans KR Bold"/>
              </a:rPr>
              <a:t> </a:t>
            </a:r>
            <a:r>
              <a:rPr lang="ko-KR" sz="2500" b="false" i="false" u="none" strike="noStrike">
                <a:solidFill>
                  <a:srgbClr val="8C8CCE"/>
                </a:solidFill>
                <a:ea typeface="IBM Plex Sans KR Bold"/>
              </a:rPr>
              <a:t>및</a:t>
            </a:r>
            <a:r>
              <a:rPr lang="en-US" sz="2500" b="false" i="false" u="none" strike="noStrike">
                <a:solidFill>
                  <a:srgbClr val="8C8CCE"/>
                </a:solidFill>
                <a:latin typeface="IBM Plex Sans KR Bold"/>
              </a:rPr>
              <a:t> </a:t>
            </a:r>
            <a:r>
              <a:rPr lang="ko-KR" sz="2500" b="false" i="false" u="none" strike="noStrike">
                <a:solidFill>
                  <a:srgbClr val="8C8CCE"/>
                </a:solidFill>
                <a:ea typeface="IBM Plex Sans KR Bold"/>
              </a:rPr>
              <a:t>목표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192000" y="4165600"/>
            <a:ext cx="5410200" cy="1562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-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라즈베리파이</a:t>
            </a: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: DB,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서버</a:t>
            </a: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, phpMyAdmin</a:t>
            </a:r>
          </a:p>
          <a:p>
            <a:pPr algn="l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-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센서</a:t>
            </a: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클라이언트</a:t>
            </a: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: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상태</a:t>
            </a: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전송</a:t>
            </a:r>
          </a:p>
          <a:p>
            <a:pPr algn="l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-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블루투스</a:t>
            </a: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브릿지</a:t>
            </a: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: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서버</a:t>
            </a: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-STM32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연결</a:t>
            </a:r>
          </a:p>
          <a:p>
            <a:pPr algn="l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-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데이터</a:t>
            </a: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흐름</a:t>
            </a: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: DB →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서버</a:t>
            </a: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 → BT → LCD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192000" y="3454400"/>
            <a:ext cx="5422900" cy="4445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500" b="false" i="false" u="none" strike="noStrike">
                <a:solidFill>
                  <a:srgbClr val="8C8CCE"/>
                </a:solidFill>
                <a:ea typeface="IBM Plex Sans KR Bold"/>
              </a:rPr>
              <a:t>시스템</a:t>
            </a:r>
            <a:r>
              <a:rPr lang="en-US" sz="2500" b="false" i="false" u="none" strike="noStrike">
                <a:solidFill>
                  <a:srgbClr val="8C8CCE"/>
                </a:solidFill>
                <a:latin typeface="IBM Plex Sans KR Bold"/>
              </a:rPr>
              <a:t> </a:t>
            </a:r>
            <a:r>
              <a:rPr lang="ko-KR" sz="2500" b="false" i="false" u="none" strike="noStrike">
                <a:solidFill>
                  <a:srgbClr val="8C8CCE"/>
                </a:solidFill>
                <a:ea typeface="IBM Plex Sans KR Bold"/>
              </a:rPr>
              <a:t>구성도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36600" y="7581900"/>
            <a:ext cx="5410200" cy="1562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- STM32 Nucleo-F411RE</a:t>
            </a:r>
          </a:p>
          <a:p>
            <a:pPr algn="l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- HC-05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블루투스</a:t>
            </a: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모듈</a:t>
            </a:r>
          </a:p>
          <a:p>
            <a:pPr algn="l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- LCD1602 (I2C)</a:t>
            </a:r>
          </a:p>
          <a:p>
            <a:pPr algn="l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- ESP8266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및</a:t>
            </a: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센서</a:t>
            </a: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모듈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36600" y="6870700"/>
            <a:ext cx="5422900" cy="4445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500" b="false" i="false" u="none" strike="noStrike">
                <a:solidFill>
                  <a:srgbClr val="8C8CCE"/>
                </a:solidFill>
                <a:ea typeface="IBM Plex Sans KR Bold"/>
              </a:rPr>
              <a:t>하드웨어</a:t>
            </a:r>
            <a:r>
              <a:rPr lang="en-US" sz="2500" b="false" i="false" u="none" strike="noStrike">
                <a:solidFill>
                  <a:srgbClr val="8C8CCE"/>
                </a:solidFill>
                <a:latin typeface="IBM Plex Sans KR Bold"/>
              </a:rPr>
              <a:t> </a:t>
            </a:r>
            <a:r>
              <a:rPr lang="ko-KR" sz="2500" b="false" i="false" u="none" strike="noStrike">
                <a:solidFill>
                  <a:srgbClr val="8C8CCE"/>
                </a:solidFill>
                <a:ea typeface="IBM Plex Sans KR Bold"/>
              </a:rPr>
              <a:t>구성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464300" y="7581900"/>
            <a:ext cx="5410200" cy="1562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- reservations: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좌석</a:t>
            </a: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예약</a:t>
            </a: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기록</a:t>
            </a:r>
          </a:p>
          <a:p>
            <a:pPr algn="l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- env_current: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환경</a:t>
            </a: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데이터</a:t>
            </a: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저장</a:t>
            </a:r>
          </a:p>
          <a:p>
            <a:pPr algn="l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- seat_current: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현재</a:t>
            </a: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좌석</a:t>
            </a: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상태</a:t>
            </a: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계산</a:t>
            </a:r>
          </a:p>
          <a:p>
            <a:pPr algn="l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- phpMyAdmin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관리자</a:t>
            </a: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인터페이스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464300" y="6870700"/>
            <a:ext cx="5422900" cy="4445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500" b="false" i="false" u="none" strike="noStrike">
                <a:solidFill>
                  <a:srgbClr val="8C8CCE"/>
                </a:solidFill>
                <a:latin typeface="IBM Plex Sans KR Bold"/>
              </a:rPr>
              <a:t>DB </a:t>
            </a:r>
            <a:r>
              <a:rPr lang="ko-KR" sz="2500" b="false" i="false" u="none" strike="noStrike">
                <a:solidFill>
                  <a:srgbClr val="8C8CCE"/>
                </a:solidFill>
                <a:ea typeface="IBM Plex Sans KR Bold"/>
              </a:rPr>
              <a:t>설계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192000" y="7581900"/>
            <a:ext cx="5410200" cy="1562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-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시연</a:t>
            </a: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영상</a:t>
            </a: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: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예약</a:t>
            </a: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/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일시정지</a:t>
            </a: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/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종료</a:t>
            </a: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기능</a:t>
            </a:r>
          </a:p>
          <a:p>
            <a:pPr algn="l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-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기대효과</a:t>
            </a: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: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운영</a:t>
            </a: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효율</a:t>
            </a: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향상</a:t>
            </a:r>
          </a:p>
          <a:p>
            <a:pPr algn="l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-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고찰</a:t>
            </a: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: IoT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데이터</a:t>
            </a: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흐름</a:t>
            </a: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관리의</a:t>
            </a: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중요성</a:t>
            </a:r>
          </a:p>
          <a:p>
            <a:pPr algn="l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-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확장</a:t>
            </a: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아이디어</a:t>
            </a: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및</a:t>
            </a: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결론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192000" y="6870700"/>
            <a:ext cx="5422900" cy="4445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500" b="false" i="false" u="none" strike="noStrike">
                <a:solidFill>
                  <a:srgbClr val="8C8CCE"/>
                </a:solidFill>
                <a:ea typeface="IBM Plex Sans KR Bold"/>
              </a:rPr>
              <a:t>시연</a:t>
            </a:r>
            <a:r>
              <a:rPr lang="en-US" sz="2500" b="false" i="false" u="none" strike="noStrike">
                <a:solidFill>
                  <a:srgbClr val="8C8CCE"/>
                </a:solidFill>
                <a:latin typeface="IBM Plex Sans KR Bold"/>
              </a:rPr>
              <a:t> </a:t>
            </a:r>
            <a:r>
              <a:rPr lang="ko-KR" sz="2500" b="false" i="false" u="none" strike="noStrike">
                <a:solidFill>
                  <a:srgbClr val="8C8CCE"/>
                </a:solidFill>
                <a:ea typeface="IBM Plex Sans KR Bold"/>
              </a:rPr>
              <a:t>및</a:t>
            </a:r>
            <a:r>
              <a:rPr lang="en-US" sz="2500" b="false" i="false" u="none" strike="noStrike">
                <a:solidFill>
                  <a:srgbClr val="8C8CCE"/>
                </a:solidFill>
                <a:latin typeface="IBM Plex Sans KR Bold"/>
              </a:rPr>
              <a:t> </a:t>
            </a:r>
            <a:r>
              <a:rPr lang="ko-KR" sz="2500" b="false" i="false" u="none" strike="noStrike">
                <a:solidFill>
                  <a:srgbClr val="8C8CCE"/>
                </a:solidFill>
                <a:ea typeface="IBM Plex Sans KR Bold"/>
              </a:rPr>
              <a:t>결론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8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114300" y="-165100"/>
            <a:ext cx="18618200" cy="105918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698500" y="571500"/>
            <a:ext cx="16916400" cy="1244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7000" b="false" i="false" u="none" strike="noStrike">
                <a:solidFill>
                  <a:srgbClr val="FBF8EC"/>
                </a:solidFill>
                <a:ea typeface="IBM Plex Sans KR Bold"/>
              </a:rPr>
              <a:t>프로젝트</a:t>
            </a:r>
            <a:r>
              <a:rPr lang="en-US" sz="7000" b="false" i="false" u="none" strike="noStrike">
                <a:solidFill>
                  <a:srgbClr val="FBF8EC"/>
                </a:solidFill>
                <a:latin typeface="IBM Plex Sans KR Bold"/>
              </a:rPr>
              <a:t> </a:t>
            </a:r>
            <a:r>
              <a:rPr lang="ko-KR" sz="7000" b="false" i="false" u="none" strike="noStrike">
                <a:solidFill>
                  <a:srgbClr val="FBF8EC"/>
                </a:solidFill>
                <a:ea typeface="IBM Plex Sans KR Bold"/>
              </a:rPr>
              <a:t>개요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787400" y="2565400"/>
            <a:ext cx="8178800" cy="32385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143000" y="3022600"/>
            <a:ext cx="7467600" cy="4318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400" b="false" i="false" u="none" strike="noStrike">
                <a:solidFill>
                  <a:srgbClr val="8C8CCE"/>
                </a:solidFill>
                <a:ea typeface="IBM Plex Sans KR Bold"/>
              </a:rPr>
              <a:t>스터디카페</a:t>
            </a:r>
            <a:r>
              <a:rPr lang="en-US" sz="2400" b="false" i="false" u="none" strike="noStrike">
                <a:solidFill>
                  <a:srgbClr val="8C8CCE"/>
                </a:solidFill>
                <a:latin typeface="IBM Plex Sans KR Bold"/>
              </a:rPr>
              <a:t> </a:t>
            </a:r>
            <a:r>
              <a:rPr lang="ko-KR" sz="2400" b="false" i="false" u="none" strike="noStrike">
                <a:solidFill>
                  <a:srgbClr val="8C8CCE"/>
                </a:solidFill>
                <a:ea typeface="IBM Plex Sans KR Bold"/>
              </a:rPr>
              <a:t>좌석</a:t>
            </a:r>
            <a:r>
              <a:rPr lang="en-US" sz="2400" b="false" i="false" u="none" strike="noStrike">
                <a:solidFill>
                  <a:srgbClr val="8C8CCE"/>
                </a:solidFill>
                <a:latin typeface="IBM Plex Sans KR Bold"/>
              </a:rPr>
              <a:t> </a:t>
            </a:r>
            <a:r>
              <a:rPr lang="ko-KR" sz="2400" b="false" i="false" u="none" strike="noStrike">
                <a:solidFill>
                  <a:srgbClr val="8C8CCE"/>
                </a:solidFill>
                <a:ea typeface="IBM Plex Sans KR Bold"/>
              </a:rPr>
              <a:t>예약</a:t>
            </a:r>
            <a:r>
              <a:rPr lang="en-US" sz="2400" b="false" i="false" u="none" strike="noStrike">
                <a:solidFill>
                  <a:srgbClr val="8C8CCE"/>
                </a:solidFill>
                <a:latin typeface="IBM Plex Sans KR Bold"/>
              </a:rPr>
              <a:t> </a:t>
            </a:r>
            <a:r>
              <a:rPr lang="ko-KR" sz="2400" b="false" i="false" u="none" strike="noStrike">
                <a:solidFill>
                  <a:srgbClr val="8C8CCE"/>
                </a:solidFill>
                <a:ea typeface="IBM Plex Sans KR Bold"/>
              </a:rPr>
              <a:t>및</a:t>
            </a:r>
            <a:r>
              <a:rPr lang="en-US" sz="2400" b="false" i="false" u="none" strike="noStrike">
                <a:solidFill>
                  <a:srgbClr val="8C8CCE"/>
                </a:solidFill>
                <a:latin typeface="IBM Plex Sans KR Bold"/>
              </a:rPr>
              <a:t> </a:t>
            </a:r>
            <a:r>
              <a:rPr lang="ko-KR" sz="2400" b="false" i="false" u="none" strike="noStrike">
                <a:solidFill>
                  <a:srgbClr val="8C8CCE"/>
                </a:solidFill>
                <a:ea typeface="IBM Plex Sans KR Bold"/>
              </a:rPr>
              <a:t>관리</a:t>
            </a:r>
            <a:r>
              <a:rPr lang="en-US" sz="2400" b="false" i="false" u="none" strike="noStrike">
                <a:solidFill>
                  <a:srgbClr val="8C8CCE"/>
                </a:solidFill>
                <a:latin typeface="IBM Plex Sans KR Bold"/>
              </a:rPr>
              <a:t> </a:t>
            </a:r>
            <a:r>
              <a:rPr lang="ko-KR" sz="2400" b="false" i="false" u="none" strike="noStrike">
                <a:solidFill>
                  <a:srgbClr val="8C8CCE"/>
                </a:solidFill>
                <a:ea typeface="IBM Plex Sans KR Bold"/>
              </a:rPr>
              <a:t>시스템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06500" y="3695700"/>
            <a:ext cx="7467600" cy="1955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-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스터디카페</a:t>
            </a: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내</a:t>
            </a: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좌석의</a:t>
            </a: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실시간</a:t>
            </a: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상태를</a:t>
            </a: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확인하고</a:t>
            </a: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관리할</a:t>
            </a: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수</a:t>
            </a: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있는</a:t>
            </a: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 IoT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시스템</a:t>
            </a:r>
          </a:p>
          <a:p>
            <a:pPr algn="ctr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-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사용자와</a:t>
            </a: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관리자</a:t>
            </a: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모두에게</a:t>
            </a: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직관적인</a:t>
            </a: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인터페이스</a:t>
            </a: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제공</a:t>
            </a:r>
          </a:p>
          <a:p>
            <a:pPr algn="ctr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-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저비용</a:t>
            </a: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 IoT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기술을</a:t>
            </a: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활용한</a:t>
            </a: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효율적인</a:t>
            </a: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좌석</a:t>
            </a: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관리</a:t>
            </a: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솔루션</a:t>
            </a:r>
          </a:p>
          <a:p>
            <a:pPr algn="ctr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-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실시간</a:t>
            </a: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환경</a:t>
            </a: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데이터</a:t>
            </a: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모니터링</a:t>
            </a: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기능</a:t>
            </a: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통합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321800" y="2565400"/>
            <a:ext cx="8204200" cy="32385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9677400" y="3022600"/>
            <a:ext cx="7467600" cy="4318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400" b="false" i="false" u="none" strike="noStrike">
                <a:solidFill>
                  <a:srgbClr val="8C8CCE"/>
                </a:solidFill>
                <a:ea typeface="IBM Plex Sans KR Bold"/>
              </a:rPr>
              <a:t>사용자</a:t>
            </a:r>
            <a:r>
              <a:rPr lang="en-US" sz="2400" b="false" i="false" u="none" strike="noStrike">
                <a:solidFill>
                  <a:srgbClr val="8C8CCE"/>
                </a:solidFill>
                <a:latin typeface="IBM Plex Sans KR Bold"/>
              </a:rPr>
              <a:t> </a:t>
            </a:r>
            <a:r>
              <a:rPr lang="ko-KR" sz="2400" b="false" i="false" u="none" strike="noStrike">
                <a:solidFill>
                  <a:srgbClr val="8C8CCE"/>
                </a:solidFill>
                <a:ea typeface="IBM Plex Sans KR Bold"/>
              </a:rPr>
              <a:t>기능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690100" y="3670300"/>
            <a:ext cx="7467600" cy="1955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-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좌석</a:t>
            </a: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예약</a:t>
            </a: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시작</a:t>
            </a: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및</a:t>
            </a: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종료</a:t>
            </a:r>
          </a:p>
          <a:p>
            <a:pPr algn="ctr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-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일시정지</a:t>
            </a: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기능</a:t>
            </a:r>
          </a:p>
          <a:p>
            <a:pPr algn="ctr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-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사용</a:t>
            </a: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시간</a:t>
            </a: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연장</a:t>
            </a:r>
          </a:p>
          <a:p>
            <a:pPr algn="ctr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-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현재</a:t>
            </a: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좌석</a:t>
            </a: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상태</a:t>
            </a: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확인</a:t>
            </a:r>
          </a:p>
          <a:p>
            <a:pPr algn="ctr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-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환경</a:t>
            </a: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데이터</a:t>
            </a: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(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온도</a:t>
            </a: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,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습도</a:t>
            </a: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,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소음</a:t>
            </a: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)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확인</a:t>
            </a:r>
          </a:p>
        </p:txBody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87400" y="6210300"/>
            <a:ext cx="5334000" cy="32385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6477000" y="6210300"/>
            <a:ext cx="5334000" cy="32385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2179300" y="6210300"/>
            <a:ext cx="5334000" cy="3238500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1143000" y="6667500"/>
            <a:ext cx="4699000" cy="4318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400" b="false" i="false" u="none" strike="noStrike">
                <a:solidFill>
                  <a:srgbClr val="8C8CCE"/>
                </a:solidFill>
                <a:ea typeface="IBM Plex Sans KR Bold"/>
              </a:rPr>
              <a:t>서버</a:t>
            </a:r>
            <a:r>
              <a:rPr lang="en-US" sz="2400" b="false" i="false" u="none" strike="noStrike">
                <a:solidFill>
                  <a:srgbClr val="8C8CCE"/>
                </a:solidFill>
                <a:latin typeface="IBM Plex Sans KR Bold"/>
              </a:rPr>
              <a:t> </a:t>
            </a:r>
            <a:r>
              <a:rPr lang="ko-KR" sz="2400" b="false" i="false" u="none" strike="noStrike">
                <a:solidFill>
                  <a:srgbClr val="8C8CCE"/>
                </a:solidFill>
                <a:ea typeface="IBM Plex Sans KR Bold"/>
              </a:rPr>
              <a:t>구성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41400" y="7543800"/>
            <a:ext cx="4699000" cy="1562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-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라즈베리파이</a:t>
            </a: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기반</a:t>
            </a:r>
          </a:p>
          <a:p>
            <a:pPr algn="ctr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- MariaDB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데이터베이스</a:t>
            </a:r>
          </a:p>
          <a:p>
            <a:pPr algn="ctr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- iot_server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운영</a:t>
            </a:r>
          </a:p>
          <a:p>
            <a:pPr algn="ctr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- phpMyAdmin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웹</a:t>
            </a: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인터페이스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845300" y="6667500"/>
            <a:ext cx="4699000" cy="4318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400" b="false" i="false" u="none" strike="noStrike">
                <a:solidFill>
                  <a:srgbClr val="8C8CCE"/>
                </a:solidFill>
                <a:ea typeface="IBM Plex Sans KR Bold"/>
              </a:rPr>
              <a:t>데이터</a:t>
            </a:r>
            <a:r>
              <a:rPr lang="en-US" sz="2400" b="false" i="false" u="none" strike="noStrike">
                <a:solidFill>
                  <a:srgbClr val="8C8CCE"/>
                </a:solidFill>
                <a:latin typeface="IBM Plex Sans KR Bold"/>
              </a:rPr>
              <a:t> </a:t>
            </a:r>
            <a:r>
              <a:rPr lang="ko-KR" sz="2400" b="false" i="false" u="none" strike="noStrike">
                <a:solidFill>
                  <a:srgbClr val="8C8CCE"/>
                </a:solidFill>
                <a:ea typeface="IBM Plex Sans KR Bold"/>
              </a:rPr>
              <a:t>표시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781800" y="7543800"/>
            <a:ext cx="4699000" cy="1562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- STM32 + LCD1602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활용</a:t>
            </a:r>
          </a:p>
          <a:p>
            <a:pPr algn="ctr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-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좌석</a:t>
            </a: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상태</a:t>
            </a: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표시</a:t>
            </a:r>
          </a:p>
          <a:p>
            <a:pPr algn="ctr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-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환경</a:t>
            </a: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데이터</a:t>
            </a: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표시</a:t>
            </a:r>
          </a:p>
          <a:p>
            <a:pPr algn="ctr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-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실시간</a:t>
            </a: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자동</a:t>
            </a: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갱신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496800" y="6667500"/>
            <a:ext cx="4699000" cy="4318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400" b="false" i="false" u="none" strike="noStrike">
                <a:solidFill>
                  <a:srgbClr val="8C8CCE"/>
                </a:solidFill>
                <a:ea typeface="IBM Plex Sans KR Bold"/>
              </a:rPr>
              <a:t>관리자</a:t>
            </a:r>
            <a:r>
              <a:rPr lang="en-US" sz="2400" b="false" i="false" u="none" strike="noStrike">
                <a:solidFill>
                  <a:srgbClr val="8C8CCE"/>
                </a:solidFill>
                <a:latin typeface="IBM Plex Sans KR Bold"/>
              </a:rPr>
              <a:t> </a:t>
            </a:r>
            <a:r>
              <a:rPr lang="ko-KR" sz="2400" b="false" i="false" u="none" strike="noStrike">
                <a:solidFill>
                  <a:srgbClr val="8C8CCE"/>
                </a:solidFill>
                <a:ea typeface="IBM Plex Sans KR Bold"/>
              </a:rPr>
              <a:t>기능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509500" y="7543800"/>
            <a:ext cx="4699000" cy="1562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- phpMyAdmin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웹</a:t>
            </a: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 DB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접속</a:t>
            </a:r>
          </a:p>
          <a:p>
            <a:pPr algn="ctr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-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좌석</a:t>
            </a: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상태</a:t>
            </a: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원격</a:t>
            </a: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제어</a:t>
            </a:r>
          </a:p>
          <a:p>
            <a:pPr algn="ctr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-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예약</a:t>
            </a: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정보</a:t>
            </a: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관리</a:t>
            </a:r>
          </a:p>
          <a:p>
            <a:pPr algn="ctr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-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시스템</a:t>
            </a: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모니터링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8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114300" y="-165100"/>
            <a:ext cx="18618200" cy="105918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444500" y="419100"/>
            <a:ext cx="16916400" cy="1244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7000" b="false" i="false" u="none" strike="noStrike">
                <a:solidFill>
                  <a:srgbClr val="FBF8EC"/>
                </a:solidFill>
                <a:ea typeface="IBM Plex Sans KR Bold"/>
              </a:rPr>
              <a:t>요구사항</a:t>
            </a:r>
            <a:r>
              <a:rPr lang="en-US" sz="7000" b="false" i="false" u="none" strike="noStrike">
                <a:solidFill>
                  <a:srgbClr val="FBF8EC"/>
                </a:solidFill>
                <a:latin typeface="IBM Plex Sans KR Bold"/>
              </a:rPr>
              <a:t> </a:t>
            </a:r>
            <a:r>
              <a:rPr lang="ko-KR" sz="7000" b="false" i="false" u="none" strike="noStrike">
                <a:solidFill>
                  <a:srgbClr val="FBF8EC"/>
                </a:solidFill>
                <a:ea typeface="IBM Plex Sans KR Bold"/>
              </a:rPr>
              <a:t>및</a:t>
            </a:r>
            <a:r>
              <a:rPr lang="en-US" sz="7000" b="false" i="false" u="none" strike="noStrike">
                <a:solidFill>
                  <a:srgbClr val="FBF8EC"/>
                </a:solidFill>
                <a:latin typeface="IBM Plex Sans KR Bold"/>
              </a:rPr>
              <a:t> </a:t>
            </a:r>
            <a:r>
              <a:rPr lang="ko-KR" sz="7000" b="false" i="false" u="none" strike="noStrike">
                <a:solidFill>
                  <a:srgbClr val="FBF8EC"/>
                </a:solidFill>
                <a:ea typeface="IBM Plex Sans KR Bold"/>
              </a:rPr>
              <a:t>목표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787400" y="2565400"/>
            <a:ext cx="8178800" cy="32385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143000" y="3060700"/>
            <a:ext cx="7467600" cy="4318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400" b="false" i="false" u="none" strike="noStrike">
                <a:solidFill>
                  <a:srgbClr val="8C8CCE"/>
                </a:solidFill>
                <a:ea typeface="IBM Plex Sans KR Bold"/>
              </a:rPr>
              <a:t>좌석</a:t>
            </a:r>
            <a:r>
              <a:rPr lang="en-US" sz="2400" b="false" i="false" u="none" strike="noStrike">
                <a:solidFill>
                  <a:srgbClr val="8C8CCE"/>
                </a:solidFill>
                <a:latin typeface="IBM Plex Sans KR Bold"/>
              </a:rPr>
              <a:t> </a:t>
            </a:r>
            <a:r>
              <a:rPr lang="ko-KR" sz="2400" b="false" i="false" u="none" strike="noStrike">
                <a:solidFill>
                  <a:srgbClr val="8C8CCE"/>
                </a:solidFill>
                <a:ea typeface="IBM Plex Sans KR Bold"/>
              </a:rPr>
              <a:t>상태</a:t>
            </a:r>
            <a:r>
              <a:rPr lang="en-US" sz="2400" b="false" i="false" u="none" strike="noStrike">
                <a:solidFill>
                  <a:srgbClr val="8C8CCE"/>
                </a:solidFill>
                <a:latin typeface="IBM Plex Sans KR Bold"/>
              </a:rPr>
              <a:t> </a:t>
            </a:r>
            <a:r>
              <a:rPr lang="ko-KR" sz="2400" b="false" i="false" u="none" strike="noStrike">
                <a:solidFill>
                  <a:srgbClr val="8C8CCE"/>
                </a:solidFill>
                <a:ea typeface="IBM Plex Sans KR Bold"/>
              </a:rPr>
              <a:t>실시간</a:t>
            </a:r>
            <a:r>
              <a:rPr lang="en-US" sz="2400" b="false" i="false" u="none" strike="noStrike">
                <a:solidFill>
                  <a:srgbClr val="8C8CCE"/>
                </a:solidFill>
                <a:latin typeface="IBM Plex Sans KR Bold"/>
              </a:rPr>
              <a:t> </a:t>
            </a:r>
            <a:r>
              <a:rPr lang="ko-KR" sz="2400" b="false" i="false" u="none" strike="noStrike">
                <a:solidFill>
                  <a:srgbClr val="8C8CCE"/>
                </a:solidFill>
                <a:ea typeface="IBM Plex Sans KR Bold"/>
              </a:rPr>
              <a:t>확인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04900" y="3721100"/>
            <a:ext cx="7467600" cy="1955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-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좌석의</a:t>
            </a: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세</a:t>
            </a: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가지</a:t>
            </a: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상태</a:t>
            </a: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(OPEN/FULL/PAUSE)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를</a:t>
            </a: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실시간으로</a:t>
            </a: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확인</a:t>
            </a: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가능</a:t>
            </a:r>
          </a:p>
          <a:p>
            <a:pPr algn="ctr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-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사용자가</a:t>
            </a: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현재</a:t>
            </a: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좌석</a:t>
            </a: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상태를</a:t>
            </a: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 LCD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화면을</a:t>
            </a: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통해</a:t>
            </a: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직관적으로</a:t>
            </a: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파악</a:t>
            </a:r>
          </a:p>
          <a:p>
            <a:pPr algn="ctr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-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좌석</a:t>
            </a: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번호와</a:t>
            </a: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함께</a:t>
            </a: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상태</a:t>
            </a: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정보</a:t>
            </a: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표시</a:t>
            </a:r>
          </a:p>
          <a:p>
            <a:pPr algn="ctr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-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상태</a:t>
            </a: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변경</a:t>
            </a: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시</a:t>
            </a: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시각적</a:t>
            </a: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피드백</a:t>
            </a: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제공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321800" y="2565400"/>
            <a:ext cx="8204200" cy="32385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9677400" y="3060700"/>
            <a:ext cx="7467600" cy="4318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400" b="false" i="false" u="none" strike="noStrike">
                <a:solidFill>
                  <a:srgbClr val="8C8CCE"/>
                </a:solidFill>
                <a:latin typeface="IBM Plex Sans KR Bold"/>
              </a:rPr>
              <a:t>LCD </a:t>
            </a:r>
            <a:r>
              <a:rPr lang="ko-KR" sz="2400" b="false" i="false" u="none" strike="noStrike">
                <a:solidFill>
                  <a:srgbClr val="8C8CCE"/>
                </a:solidFill>
                <a:ea typeface="IBM Plex Sans KR Bold"/>
              </a:rPr>
              <a:t>즉시</a:t>
            </a:r>
            <a:r>
              <a:rPr lang="en-US" sz="2400" b="false" i="false" u="none" strike="noStrike">
                <a:solidFill>
                  <a:srgbClr val="8C8CCE"/>
                </a:solidFill>
                <a:latin typeface="IBM Plex Sans KR Bold"/>
              </a:rPr>
              <a:t> </a:t>
            </a:r>
            <a:r>
              <a:rPr lang="ko-KR" sz="2400" b="false" i="false" u="none" strike="noStrike">
                <a:solidFill>
                  <a:srgbClr val="8C8CCE"/>
                </a:solidFill>
                <a:ea typeface="IBM Plex Sans KR Bold"/>
              </a:rPr>
              <a:t>반영</a:t>
            </a:r>
            <a:r>
              <a:rPr lang="en-US" sz="2400" b="false" i="false" u="none" strike="noStrike">
                <a:solidFill>
                  <a:srgbClr val="8C8CCE"/>
                </a:solidFill>
                <a:latin typeface="IBM Plex Sans KR Bold"/>
              </a:rPr>
              <a:t> </a:t>
            </a:r>
            <a:r>
              <a:rPr lang="ko-KR" sz="2400" b="false" i="false" u="none" strike="noStrike">
                <a:solidFill>
                  <a:srgbClr val="8C8CCE"/>
                </a:solidFill>
                <a:ea typeface="IBM Plex Sans KR Bold"/>
              </a:rPr>
              <a:t>시스템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690100" y="3721100"/>
            <a:ext cx="7467600" cy="1562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-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예약</a:t>
            </a: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시작</a:t>
            </a: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/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종료</a:t>
            </a: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시</a:t>
            </a: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 LCD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에</a:t>
            </a: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즉시</a:t>
            </a: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반영되는</a:t>
            </a: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시스템</a:t>
            </a: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구현</a:t>
            </a:r>
          </a:p>
          <a:p>
            <a:pPr algn="ctr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-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일시정지</a:t>
            </a: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기능</a:t>
            </a: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사용</a:t>
            </a: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시</a:t>
            </a: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 'PAUSE'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상태로</a:t>
            </a: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즉시</a:t>
            </a: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전환</a:t>
            </a:r>
          </a:p>
          <a:p>
            <a:pPr algn="ctr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-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블루투스</a:t>
            </a: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통신을</a:t>
            </a: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통한</a:t>
            </a: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지연</a:t>
            </a: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없는</a:t>
            </a: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데이터</a:t>
            </a: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전송</a:t>
            </a:r>
          </a:p>
          <a:p>
            <a:pPr algn="ctr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-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상태</a:t>
            </a: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변경</a:t>
            </a: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시</a:t>
            </a: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자동</a:t>
            </a: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업데이트</a:t>
            </a: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프로세스</a:t>
            </a:r>
          </a:p>
        </p:txBody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87400" y="6210300"/>
            <a:ext cx="5334000" cy="32385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6477000" y="6210300"/>
            <a:ext cx="5334000" cy="32385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2179300" y="6210300"/>
            <a:ext cx="5334000" cy="3238500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1143000" y="6667500"/>
            <a:ext cx="4699000" cy="4318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400" b="false" i="false" u="none" strike="noStrike">
                <a:solidFill>
                  <a:srgbClr val="8C8CCE"/>
                </a:solidFill>
                <a:ea typeface="IBM Plex Sans KR Bold"/>
              </a:rPr>
              <a:t>환경</a:t>
            </a:r>
            <a:r>
              <a:rPr lang="en-US" sz="2400" b="false" i="false" u="none" strike="noStrike">
                <a:solidFill>
                  <a:srgbClr val="8C8CCE"/>
                </a:solidFill>
                <a:latin typeface="IBM Plex Sans KR Bold"/>
              </a:rPr>
              <a:t> </a:t>
            </a:r>
            <a:r>
              <a:rPr lang="ko-KR" sz="2400" b="false" i="false" u="none" strike="noStrike">
                <a:solidFill>
                  <a:srgbClr val="8C8CCE"/>
                </a:solidFill>
                <a:ea typeface="IBM Plex Sans KR Bold"/>
              </a:rPr>
              <a:t>데이터</a:t>
            </a:r>
            <a:r>
              <a:rPr lang="en-US" sz="2400" b="false" i="false" u="none" strike="noStrike">
                <a:solidFill>
                  <a:srgbClr val="8C8CCE"/>
                </a:solidFill>
                <a:latin typeface="IBM Plex Sans KR Bold"/>
              </a:rPr>
              <a:t> </a:t>
            </a:r>
            <a:r>
              <a:rPr lang="ko-KR" sz="2400" b="false" i="false" u="none" strike="noStrike">
                <a:solidFill>
                  <a:srgbClr val="8C8CCE"/>
                </a:solidFill>
                <a:ea typeface="IBM Plex Sans KR Bold"/>
              </a:rPr>
              <a:t>표시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43000" y="7378700"/>
            <a:ext cx="4699000" cy="1562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-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온도</a:t>
            </a: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센서</a:t>
            </a: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데이터</a:t>
            </a: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표시</a:t>
            </a:r>
          </a:p>
          <a:p>
            <a:pPr algn="ctr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-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습도</a:t>
            </a: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센서</a:t>
            </a: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데이터</a:t>
            </a: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표시</a:t>
            </a:r>
          </a:p>
          <a:p>
            <a:pPr algn="ctr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-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소음</a:t>
            </a: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레벨</a:t>
            </a: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모니터링</a:t>
            </a:r>
          </a:p>
          <a:p>
            <a:pPr algn="ctr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-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쾌적한</a:t>
            </a: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학습환경</a:t>
            </a: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확인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794500" y="6667500"/>
            <a:ext cx="4699000" cy="4318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400" b="false" i="false" u="none" strike="noStrike">
                <a:solidFill>
                  <a:srgbClr val="8C8CCE"/>
                </a:solidFill>
                <a:ea typeface="IBM Plex Sans KR Bold"/>
              </a:rPr>
              <a:t>관리자</a:t>
            </a:r>
            <a:r>
              <a:rPr lang="en-US" sz="2400" b="false" i="false" u="none" strike="noStrike">
                <a:solidFill>
                  <a:srgbClr val="8C8CCE"/>
                </a:solidFill>
                <a:latin typeface="IBM Plex Sans KR Bold"/>
              </a:rPr>
              <a:t> </a:t>
            </a:r>
            <a:r>
              <a:rPr lang="ko-KR" sz="2400" b="false" i="false" u="none" strike="noStrike">
                <a:solidFill>
                  <a:srgbClr val="8C8CCE"/>
                </a:solidFill>
                <a:ea typeface="IBM Plex Sans KR Bold"/>
              </a:rPr>
              <a:t>자동화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794500" y="7378700"/>
            <a:ext cx="4699000" cy="1562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- DB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수정만으로</a:t>
            </a: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전체</a:t>
            </a: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시스템</a:t>
            </a: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업데이트</a:t>
            </a:r>
          </a:p>
          <a:p>
            <a:pPr algn="ctr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-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관리자</a:t>
            </a: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웹</a:t>
            </a: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인터페이스</a:t>
            </a: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제공</a:t>
            </a:r>
          </a:p>
          <a:p>
            <a:pPr algn="ctr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-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직관적인</a:t>
            </a: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데이터베이스</a:t>
            </a: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관리</a:t>
            </a:r>
          </a:p>
          <a:p>
            <a:pPr algn="ctr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-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원격</a:t>
            </a: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제어</a:t>
            </a: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기능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522200" y="6667500"/>
            <a:ext cx="4699000" cy="4318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400" b="false" i="false" u="none" strike="noStrike">
                <a:solidFill>
                  <a:srgbClr val="8C8CCE"/>
                </a:solidFill>
                <a:ea typeface="IBM Plex Sans KR Bold"/>
              </a:rPr>
              <a:t>저비용</a:t>
            </a:r>
            <a:r>
              <a:rPr lang="en-US" sz="2400" b="false" i="false" u="none" strike="noStrike">
                <a:solidFill>
                  <a:srgbClr val="8C8CCE"/>
                </a:solidFill>
                <a:latin typeface="IBM Plex Sans KR Bold"/>
              </a:rPr>
              <a:t> </a:t>
            </a:r>
            <a:r>
              <a:rPr lang="ko-KR" sz="2400" b="false" i="false" u="none" strike="noStrike">
                <a:solidFill>
                  <a:srgbClr val="8C8CCE"/>
                </a:solidFill>
                <a:ea typeface="IBM Plex Sans KR Bold"/>
              </a:rPr>
              <a:t>구현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458700" y="7378700"/>
            <a:ext cx="4699000" cy="1562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-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라즈베리파이</a:t>
            </a: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활용</a:t>
            </a:r>
          </a:p>
          <a:p>
            <a:pPr algn="ctr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-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오픈소스</a:t>
            </a: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기술</a:t>
            </a: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적용</a:t>
            </a:r>
          </a:p>
          <a:p>
            <a:pPr algn="ctr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-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저렴한</a:t>
            </a: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센서</a:t>
            </a: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모듈</a:t>
            </a: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사용</a:t>
            </a:r>
          </a:p>
          <a:p>
            <a:pPr algn="ctr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-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확장성</a:t>
            </a: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있는</a:t>
            </a: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설계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8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114300" y="-165100"/>
            <a:ext cx="18618200" cy="105918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596900" y="469900"/>
            <a:ext cx="16916400" cy="1244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7000" b="false" i="false" u="none" strike="noStrike">
                <a:solidFill>
                  <a:srgbClr val="FBF8EC"/>
                </a:solidFill>
                <a:ea typeface="IBM Plex Sans KR Bold"/>
              </a:rPr>
              <a:t>시스템</a:t>
            </a:r>
            <a:r>
              <a:rPr lang="en-US" sz="7000" b="false" i="false" u="none" strike="noStrike">
                <a:solidFill>
                  <a:srgbClr val="FBF8EC"/>
                </a:solidFill>
                <a:latin typeface="IBM Plex Sans KR Bold"/>
              </a:rPr>
              <a:t> </a:t>
            </a:r>
            <a:r>
              <a:rPr lang="ko-KR" sz="7000" b="false" i="false" u="none" strike="noStrike">
                <a:solidFill>
                  <a:srgbClr val="FBF8EC"/>
                </a:solidFill>
                <a:ea typeface="IBM Plex Sans KR Bold"/>
              </a:rPr>
              <a:t>구성도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787400" y="2565400"/>
            <a:ext cx="8178800" cy="32385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054100" y="3022600"/>
            <a:ext cx="7467600" cy="4318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400" b="false" i="false" u="none" strike="noStrike">
                <a:solidFill>
                  <a:srgbClr val="8C8CCE"/>
                </a:solidFill>
                <a:ea typeface="IBM Plex Sans KR Bold"/>
              </a:rPr>
              <a:t>라즈베리파이</a:t>
            </a:r>
            <a:r>
              <a:rPr lang="en-US" sz="2400" b="false" i="false" u="none" strike="noStrike">
                <a:solidFill>
                  <a:srgbClr val="8C8CCE"/>
                </a:solidFill>
                <a:latin typeface="IBM Plex Sans KR Bold"/>
              </a:rPr>
              <a:t> </a:t>
            </a:r>
            <a:r>
              <a:rPr lang="ko-KR" sz="2400" b="false" i="false" u="none" strike="noStrike">
                <a:solidFill>
                  <a:srgbClr val="8C8CCE"/>
                </a:solidFill>
                <a:ea typeface="IBM Plex Sans KR Bold"/>
              </a:rPr>
              <a:t>서버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43000" y="3721100"/>
            <a:ext cx="7467600" cy="1562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- DB(MariaDB):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좌석</a:t>
            </a: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예약</a:t>
            </a: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정보와</a:t>
            </a: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환경</a:t>
            </a: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데이터</a:t>
            </a: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저장</a:t>
            </a:r>
          </a:p>
          <a:p>
            <a:pPr algn="ctr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- iot_server: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데이터</a:t>
            </a: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처리</a:t>
            </a: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및</a:t>
            </a: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클라이언트</a:t>
            </a: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통신</a:t>
            </a: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관리</a:t>
            </a:r>
          </a:p>
          <a:p>
            <a:pPr algn="ctr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- phpMyAdmin: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관리자용</a:t>
            </a: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웹</a:t>
            </a: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인터페이스</a:t>
            </a: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제공</a:t>
            </a:r>
          </a:p>
          <a:p>
            <a:pPr algn="ctr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-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전체</a:t>
            </a: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시스템의</a:t>
            </a: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중앙</a:t>
            </a: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제어</a:t>
            </a: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역할</a:t>
            </a: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담당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321800" y="2565400"/>
            <a:ext cx="8204200" cy="32385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9677400" y="3022600"/>
            <a:ext cx="7467600" cy="4318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400" b="false" i="false" u="none" strike="noStrike">
                <a:solidFill>
                  <a:srgbClr val="8C8CCE"/>
                </a:solidFill>
                <a:ea typeface="IBM Plex Sans KR Bold"/>
              </a:rPr>
              <a:t>센서</a:t>
            </a:r>
            <a:r>
              <a:rPr lang="en-US" sz="2400" b="false" i="false" u="none" strike="noStrike">
                <a:solidFill>
                  <a:srgbClr val="8C8CCE"/>
                </a:solidFill>
                <a:latin typeface="IBM Plex Sans KR Bold"/>
              </a:rPr>
              <a:t> </a:t>
            </a:r>
            <a:r>
              <a:rPr lang="ko-KR" sz="2400" b="false" i="false" u="none" strike="noStrike">
                <a:solidFill>
                  <a:srgbClr val="8C8CCE"/>
                </a:solidFill>
                <a:ea typeface="IBM Plex Sans KR Bold"/>
              </a:rPr>
              <a:t>클라이언트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690100" y="3721100"/>
            <a:ext cx="7467600" cy="1562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- iot_client_sensor_device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프로그램</a:t>
            </a: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운영</a:t>
            </a:r>
          </a:p>
          <a:p>
            <a:pPr algn="ctr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-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환경</a:t>
            </a: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센서</a:t>
            </a: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(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온도</a:t>
            </a: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,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습도</a:t>
            </a: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,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소음</a:t>
            </a: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)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에서</a:t>
            </a: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데이터</a:t>
            </a: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수집</a:t>
            </a:r>
          </a:p>
          <a:p>
            <a:pPr algn="ctr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-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수집된</a:t>
            </a: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데이터를</a:t>
            </a: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 DB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로</a:t>
            </a: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전송</a:t>
            </a:r>
          </a:p>
          <a:p>
            <a:pPr algn="ctr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-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서버에</a:t>
            </a: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실시간</a:t>
            </a: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상태</a:t>
            </a: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정보</a:t>
            </a: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제공</a:t>
            </a:r>
          </a:p>
        </p:txBody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87400" y="6210300"/>
            <a:ext cx="5334000" cy="32385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6477000" y="6210300"/>
            <a:ext cx="5334000" cy="32385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2179300" y="6210300"/>
            <a:ext cx="5334000" cy="3238500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1054100" y="6667500"/>
            <a:ext cx="4699000" cy="4318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400" b="false" i="false" u="none" strike="noStrike">
                <a:solidFill>
                  <a:srgbClr val="8C8CCE"/>
                </a:solidFill>
                <a:ea typeface="IBM Plex Sans KR Bold"/>
              </a:rPr>
              <a:t>블루투스</a:t>
            </a:r>
            <a:r>
              <a:rPr lang="en-US" sz="2400" b="false" i="false" u="none" strike="noStrike">
                <a:solidFill>
                  <a:srgbClr val="8C8CCE"/>
                </a:solidFill>
                <a:latin typeface="IBM Plex Sans KR Bold"/>
              </a:rPr>
              <a:t> </a:t>
            </a:r>
            <a:r>
              <a:rPr lang="ko-KR" sz="2400" b="false" i="false" u="none" strike="noStrike">
                <a:solidFill>
                  <a:srgbClr val="8C8CCE"/>
                </a:solidFill>
                <a:ea typeface="IBM Plex Sans KR Bold"/>
              </a:rPr>
              <a:t>브릿지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04900" y="7378700"/>
            <a:ext cx="4699000" cy="1562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- iot_client_bluetooth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운영</a:t>
            </a:r>
          </a:p>
          <a:p>
            <a:pPr algn="ctr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-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서버와</a:t>
            </a: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 HC-05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모듈</a:t>
            </a: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연결</a:t>
            </a:r>
          </a:p>
          <a:p>
            <a:pPr algn="ctr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- HC-05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와</a:t>
            </a: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 STM32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간</a:t>
            </a: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통신</a:t>
            </a:r>
          </a:p>
          <a:p>
            <a:pPr algn="ctr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-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양방향</a:t>
            </a: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데이터</a:t>
            </a: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전송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794500" y="6667500"/>
            <a:ext cx="4699000" cy="4318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400" b="false" i="false" u="none" strike="noStrike">
                <a:solidFill>
                  <a:srgbClr val="8C8CCE"/>
                </a:solidFill>
                <a:latin typeface="IBM Plex Sans KR Bold"/>
              </a:rPr>
              <a:t>STM32 + LCD1602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616700" y="7378700"/>
            <a:ext cx="4699000" cy="1562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-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좌석</a:t>
            </a: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상태</a:t>
            </a: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정보</a:t>
            </a: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표시</a:t>
            </a:r>
          </a:p>
          <a:p>
            <a:pPr algn="ctr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-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환경</a:t>
            </a: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데이터</a:t>
            </a: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표시</a:t>
            </a:r>
          </a:p>
          <a:p>
            <a:pPr algn="ctr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- LCD1602 I2C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인터페이스</a:t>
            </a:r>
          </a:p>
          <a:p>
            <a:pPr algn="ctr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-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사용자</a:t>
            </a: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인터페이스</a:t>
            </a: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제공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496800" y="6667500"/>
            <a:ext cx="4699000" cy="4318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400" b="false" i="false" u="none" strike="noStrike">
                <a:solidFill>
                  <a:srgbClr val="8C8CCE"/>
                </a:solidFill>
                <a:ea typeface="IBM Plex Sans KR Bold"/>
              </a:rPr>
              <a:t>데이터</a:t>
            </a:r>
            <a:r>
              <a:rPr lang="en-US" sz="2400" b="false" i="false" u="none" strike="noStrike">
                <a:solidFill>
                  <a:srgbClr val="8C8CCE"/>
                </a:solidFill>
                <a:latin typeface="IBM Plex Sans KR Bold"/>
              </a:rPr>
              <a:t> </a:t>
            </a:r>
            <a:r>
              <a:rPr lang="ko-KR" sz="2400" b="false" i="false" u="none" strike="noStrike">
                <a:solidFill>
                  <a:srgbClr val="8C8CCE"/>
                </a:solidFill>
                <a:ea typeface="IBM Plex Sans KR Bold"/>
              </a:rPr>
              <a:t>흐름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458700" y="7378700"/>
            <a:ext cx="4699000" cy="1562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- DB →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서버</a:t>
            </a: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 →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블루투스</a:t>
            </a: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 → STM32</a:t>
            </a:r>
          </a:p>
          <a:p>
            <a:pPr algn="ctr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-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실시간</a:t>
            </a: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데이터</a:t>
            </a: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동기화</a:t>
            </a:r>
          </a:p>
          <a:p>
            <a:pPr algn="ctr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-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상태</a:t>
            </a: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변경</a:t>
            </a: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즉시</a:t>
            </a: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반영</a:t>
            </a:r>
          </a:p>
          <a:p>
            <a:pPr algn="ctr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-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양방향</a:t>
            </a: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통신</a:t>
            </a: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구조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8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-2819400" y="6794500"/>
            <a:ext cx="7302500" cy="889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787400" y="3149600"/>
            <a:ext cx="88900" cy="889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130300" y="3175000"/>
            <a:ext cx="9271000" cy="419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400" b="false" i="false" u="none" strike="noStrike">
                <a:solidFill>
                  <a:srgbClr val="8C8CCE"/>
                </a:solidFill>
                <a:latin typeface="IBM Plex Sans KR SemiBold"/>
              </a:rPr>
              <a:t>STM32 Nucleo-F411RE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130300" y="4114800"/>
            <a:ext cx="9271000" cy="787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- ARM Cortex-M4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기반</a:t>
            </a: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마이크로컨트롤러</a:t>
            </a:r>
          </a:p>
          <a:p>
            <a:pPr algn="l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-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좌석</a:t>
            </a: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상태</a:t>
            </a: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및</a:t>
            </a: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환경</a:t>
            </a: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데이터</a:t>
            </a: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표시</a:t>
            </a: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제어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17183100" y="342900"/>
            <a:ext cx="762000" cy="889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787400" y="609600"/>
            <a:ext cx="10985500" cy="1244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7000" b="false" i="false" u="none" strike="noStrike">
                <a:solidFill>
                  <a:srgbClr val="8C8CCE"/>
                </a:solidFill>
                <a:ea typeface="IBM Plex Sans KR Bold"/>
              </a:rPr>
              <a:t>하드웨어</a:t>
            </a:r>
            <a:r>
              <a:rPr lang="en-US" sz="7000" b="false" i="false" u="none" strike="noStrike">
                <a:solidFill>
                  <a:srgbClr val="8C8CCE"/>
                </a:solidFill>
                <a:latin typeface="IBM Plex Sans KR Bold"/>
              </a:rPr>
              <a:t> </a:t>
            </a:r>
            <a:r>
              <a:rPr lang="ko-KR" sz="7000" b="false" i="false" u="none" strike="noStrike">
                <a:solidFill>
                  <a:srgbClr val="8C8CCE"/>
                </a:solidFill>
                <a:ea typeface="IBM Plex Sans KR Bold"/>
              </a:rPr>
              <a:t>구성</a:t>
            </a:r>
            <a:r>
              <a:rPr lang="en-US" sz="7000" b="false" i="false" u="none" strike="noStrike">
                <a:solidFill>
                  <a:srgbClr val="8C8CCE"/>
                </a:solidFill>
                <a:latin typeface="IBM Plex Sans KR Bold"/>
              </a:rPr>
              <a:t> (1)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787400" y="5384800"/>
            <a:ext cx="88900" cy="889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1130300" y="5397500"/>
            <a:ext cx="9271000" cy="419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400" b="false" i="false" u="none" strike="noStrike">
                <a:solidFill>
                  <a:srgbClr val="8C8CCE"/>
                </a:solidFill>
                <a:latin typeface="IBM Plex Sans KR SemiBold"/>
              </a:rPr>
              <a:t>HC-05 </a:t>
            </a:r>
            <a:r>
              <a:rPr lang="ko-KR" sz="2400" b="false" i="false" u="none" strike="noStrike">
                <a:solidFill>
                  <a:srgbClr val="8C8CCE"/>
                </a:solidFill>
                <a:ea typeface="IBM Plex Sans KR SemiBold"/>
              </a:rPr>
              <a:t>블루투스</a:t>
            </a:r>
            <a:r>
              <a:rPr lang="en-US" sz="2400" b="false" i="false" u="none" strike="noStrike">
                <a:solidFill>
                  <a:srgbClr val="8C8CCE"/>
                </a:solidFill>
                <a:latin typeface="IBM Plex Sans KR SemiBold"/>
              </a:rPr>
              <a:t> </a:t>
            </a:r>
            <a:r>
              <a:rPr lang="ko-KR" sz="2400" b="false" i="false" u="none" strike="noStrike">
                <a:solidFill>
                  <a:srgbClr val="8C8CCE"/>
                </a:solidFill>
                <a:ea typeface="IBM Plex Sans KR SemiBold"/>
              </a:rPr>
              <a:t>모듈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30300" y="6337300"/>
            <a:ext cx="9271000" cy="787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-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블루투스</a:t>
            </a: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통신</a:t>
            </a: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모듈</a:t>
            </a:r>
          </a:p>
          <a:p>
            <a:pPr algn="l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-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서버와</a:t>
            </a: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 STM32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간</a:t>
            </a: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무선</a:t>
            </a: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데이터</a:t>
            </a: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전송</a:t>
            </a:r>
          </a:p>
        </p:txBody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787400" y="7607300"/>
            <a:ext cx="88900" cy="889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4643100" y="8013700"/>
            <a:ext cx="2527300" cy="11430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2242800" y="1727200"/>
            <a:ext cx="3759200" cy="45339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0833100" y="7620000"/>
            <a:ext cx="1028700" cy="17653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420000">
            <a:off x="16078200" y="6413500"/>
            <a:ext cx="698500" cy="13081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-9180000">
            <a:off x="11226800" y="6108700"/>
            <a:ext cx="698500" cy="13081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1140000">
            <a:off x="12407900" y="8293100"/>
            <a:ext cx="1879600" cy="825500"/>
          </a:xfrm>
          <a:prstGeom prst="rect">
            <a:avLst/>
          </a:prstGeom>
        </p:spPr>
      </p:pic>
      <p:sp>
        <p:nvSpPr>
          <p:cNvPr name="TextBox 18" id="18"/>
          <p:cNvSpPr txBox="true"/>
          <p:nvPr/>
        </p:nvSpPr>
        <p:spPr>
          <a:xfrm rot="0">
            <a:off x="1130300" y="7620000"/>
            <a:ext cx="9271000" cy="419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400" b="false" i="false" u="none" strike="noStrike">
                <a:solidFill>
                  <a:srgbClr val="8C8CCE"/>
                </a:solidFill>
                <a:latin typeface="IBM Plex Sans KR SemiBold"/>
              </a:rPr>
              <a:t>LCD1602 (I2C Backpack)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130300" y="8572500"/>
            <a:ext cx="9271000" cy="787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- 16x2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문자</a:t>
            </a: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 LCD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디스플레이</a:t>
            </a:r>
          </a:p>
          <a:p>
            <a:pPr algn="l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- I2C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통신으로</a:t>
            </a: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간편한</a:t>
            </a: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연결</a:t>
            </a: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및</a:t>
            </a: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제어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8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3004800" y="3505200"/>
            <a:ext cx="3187700" cy="38481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541000" y="3708400"/>
            <a:ext cx="2044700" cy="17272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1417300" y="8064500"/>
            <a:ext cx="2755900" cy="12446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5303500" y="7467600"/>
            <a:ext cx="1778000" cy="18415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5252700" y="1193800"/>
            <a:ext cx="2311400" cy="17399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1049000" y="914400"/>
            <a:ext cx="3467100" cy="25908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0909300" y="5651500"/>
            <a:ext cx="1320800" cy="13208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6611600" y="5067300"/>
            <a:ext cx="1371600" cy="12446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342900" y="381000"/>
            <a:ext cx="10617200" cy="1244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7000" b="false" i="false" u="none" strike="noStrike">
                <a:solidFill>
                  <a:srgbClr val="8C8CCE"/>
                </a:solidFill>
                <a:ea typeface="IBM Plex Sans KR Bold"/>
              </a:rPr>
              <a:t>하드웨어</a:t>
            </a:r>
            <a:r>
              <a:rPr lang="en-US" sz="7000" b="false" i="false" u="none" strike="noStrike">
                <a:solidFill>
                  <a:srgbClr val="8C8CCE"/>
                </a:solidFill>
                <a:latin typeface="IBM Plex Sans KR Bold"/>
              </a:rPr>
              <a:t> </a:t>
            </a:r>
            <a:r>
              <a:rPr lang="ko-KR" sz="7000" b="false" i="false" u="none" strike="noStrike">
                <a:solidFill>
                  <a:srgbClr val="8C8CCE"/>
                </a:solidFill>
                <a:ea typeface="IBM Plex Sans KR Bold"/>
              </a:rPr>
              <a:t>구성</a:t>
            </a:r>
            <a:r>
              <a:rPr lang="en-US" sz="7000" b="false" i="false" u="none" strike="noStrike">
                <a:solidFill>
                  <a:srgbClr val="8C8CCE"/>
                </a:solidFill>
                <a:latin typeface="IBM Plex Sans KR Bold"/>
              </a:rPr>
              <a:t> (2)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66700" y="2997200"/>
            <a:ext cx="4940300" cy="1562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- WiFi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통신</a:t>
            </a: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모듈로</a:t>
            </a: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무선</a:t>
            </a: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연결</a:t>
            </a: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지원</a:t>
            </a:r>
          </a:p>
          <a:p>
            <a:pPr algn="l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- IoT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프로젝트에</a:t>
            </a: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적합한</a:t>
            </a: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저비용</a:t>
            </a: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솔루션</a:t>
            </a:r>
          </a:p>
          <a:p>
            <a:pPr algn="l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-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서버와</a:t>
            </a: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통신하여</a:t>
            </a: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데이터</a:t>
            </a: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전송</a:t>
            </a:r>
          </a:p>
          <a:p>
            <a:pPr algn="l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-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내장</a:t>
            </a: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 TCP/IP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스택</a:t>
            </a: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제공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42900" y="2159000"/>
            <a:ext cx="4953000" cy="4445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500" b="false" i="false" u="none" strike="noStrike">
                <a:solidFill>
                  <a:srgbClr val="8C8CCE"/>
                </a:solidFill>
                <a:latin typeface="IBM Plex Sans KR Bold"/>
              </a:rPr>
              <a:t>ESP 8266 </a:t>
            </a:r>
            <a:r>
              <a:rPr lang="ko-KR" sz="2500" b="false" i="false" u="none" strike="noStrike">
                <a:solidFill>
                  <a:srgbClr val="8C8CCE"/>
                </a:solidFill>
                <a:ea typeface="IBM Plex Sans KR Bold"/>
              </a:rPr>
              <a:t>모듈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978400" y="2933700"/>
            <a:ext cx="4940300" cy="1562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-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온도</a:t>
            </a: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,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습도</a:t>
            </a: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,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소음</a:t>
            </a: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수준</a:t>
            </a: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측정</a:t>
            </a:r>
          </a:p>
          <a:p>
            <a:pPr algn="l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-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실시간</a:t>
            </a: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환경</a:t>
            </a: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데이터</a:t>
            </a: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수집</a:t>
            </a:r>
          </a:p>
          <a:p>
            <a:pPr algn="l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-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라즈베리파이에</a:t>
            </a: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직접</a:t>
            </a: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연결</a:t>
            </a:r>
          </a:p>
          <a:p>
            <a:pPr algn="l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-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사용자</a:t>
            </a: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편의를</a:t>
            </a: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위한</a:t>
            </a: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정보</a:t>
            </a: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제공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054600" y="2159000"/>
            <a:ext cx="4953000" cy="4445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500" b="false" i="false" u="none" strike="noStrike">
                <a:solidFill>
                  <a:srgbClr val="8C8CCE"/>
                </a:solidFill>
                <a:ea typeface="IBM Plex Sans KR Bold"/>
              </a:rPr>
              <a:t>온습도</a:t>
            </a:r>
            <a:r>
              <a:rPr lang="en-US" sz="2500" b="false" i="false" u="none" strike="noStrike">
                <a:solidFill>
                  <a:srgbClr val="8C8CCE"/>
                </a:solidFill>
                <a:latin typeface="IBM Plex Sans KR Bold"/>
              </a:rPr>
              <a:t>/</a:t>
            </a:r>
            <a:r>
              <a:rPr lang="ko-KR" sz="2500" b="false" i="false" u="none" strike="noStrike">
                <a:solidFill>
                  <a:srgbClr val="8C8CCE"/>
                </a:solidFill>
                <a:ea typeface="IBM Plex Sans KR Bold"/>
              </a:rPr>
              <a:t>소음</a:t>
            </a:r>
            <a:r>
              <a:rPr lang="en-US" sz="2500" b="false" i="false" u="none" strike="noStrike">
                <a:solidFill>
                  <a:srgbClr val="8C8CCE"/>
                </a:solidFill>
                <a:latin typeface="IBM Plex Sans KR Bold"/>
              </a:rPr>
              <a:t> </a:t>
            </a:r>
            <a:r>
              <a:rPr lang="ko-KR" sz="2500" b="false" i="false" u="none" strike="noStrike">
                <a:solidFill>
                  <a:srgbClr val="8C8CCE"/>
                </a:solidFill>
                <a:ea typeface="IBM Plex Sans KR Bold"/>
              </a:rPr>
              <a:t>센서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66700" y="5918200"/>
            <a:ext cx="4940300" cy="1562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-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서버</a:t>
            </a: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및</a:t>
            </a: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 DB(MariaDB)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운영</a:t>
            </a:r>
          </a:p>
          <a:p>
            <a:pPr algn="l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- phpMyAdmin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으로</a:t>
            </a: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웹</a:t>
            </a: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인터페이스</a:t>
            </a: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제공</a:t>
            </a:r>
          </a:p>
          <a:p>
            <a:pPr algn="l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-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블루투스</a:t>
            </a: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통신</a:t>
            </a: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브릿지</a:t>
            </a: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역할</a:t>
            </a:r>
          </a:p>
          <a:p>
            <a:pPr algn="l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-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센서</a:t>
            </a: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데이터</a:t>
            </a: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수집</a:t>
            </a: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및</a:t>
            </a: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처리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66700" y="5092700"/>
            <a:ext cx="4953000" cy="4445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500" b="false" i="false" u="none" strike="noStrike">
                <a:solidFill>
                  <a:srgbClr val="8C8CCE"/>
                </a:solidFill>
                <a:ea typeface="IBM Plex Sans KR Bold"/>
              </a:rPr>
              <a:t>라즈베리파이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4978400" y="5918200"/>
            <a:ext cx="4940300" cy="1562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- ARM Cortex-M4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기반</a:t>
            </a: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마이크로컨트롤러</a:t>
            </a:r>
          </a:p>
          <a:p>
            <a:pPr algn="l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- LCD1602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디스플레이</a:t>
            </a: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제어</a:t>
            </a:r>
          </a:p>
          <a:p>
            <a:pPr algn="l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- HC-05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블루투스</a:t>
            </a: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모듈과</a:t>
            </a: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연동</a:t>
            </a:r>
          </a:p>
          <a:p>
            <a:pPr algn="l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-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좌석</a:t>
            </a: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상태</a:t>
            </a: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및</a:t>
            </a: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환경</a:t>
            </a: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정보</a:t>
            </a: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표시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5118100" y="5092700"/>
            <a:ext cx="4953000" cy="4445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500" b="false" i="false" u="none" strike="noStrike">
                <a:solidFill>
                  <a:srgbClr val="8C8CCE"/>
                </a:solidFill>
                <a:latin typeface="IBM Plex Sans KR Bold"/>
              </a:rPr>
              <a:t>STM32 Nucleo-F411RE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66700" y="7569200"/>
            <a:ext cx="4953000" cy="4445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500" b="false" i="false" u="none" strike="noStrike">
                <a:solidFill>
                  <a:srgbClr val="8C8CCE"/>
                </a:solidFill>
                <a:latin typeface="IBM Plex Sans KR Bold"/>
              </a:rPr>
              <a:t>4x4 key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266700" y="8356600"/>
            <a:ext cx="4940300" cy="1168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-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자리</a:t>
            </a: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예약</a:t>
            </a: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 &amp;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시간설정</a:t>
            </a:r>
          </a:p>
          <a:p>
            <a:pPr algn="l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-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외출시</a:t>
            </a: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멈춤</a:t>
            </a: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 &amp;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재개기능</a:t>
            </a:r>
          </a:p>
          <a:p>
            <a:pPr algn="l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-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시간추가</a:t>
            </a: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기능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8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626600" y="304800"/>
            <a:ext cx="7683500" cy="37592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782300" y="4152900"/>
            <a:ext cx="5384800" cy="61468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787400" y="901700"/>
            <a:ext cx="10617200" cy="1244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7000" b="false" i="false" u="none" strike="noStrike">
                <a:solidFill>
                  <a:srgbClr val="8C8CCE"/>
                </a:solidFill>
                <a:latin typeface="IBM Plex Sans KR Bold"/>
              </a:rPr>
              <a:t>DB </a:t>
            </a:r>
            <a:r>
              <a:rPr lang="ko-KR" sz="7000" b="false" i="false" u="none" strike="noStrike">
                <a:solidFill>
                  <a:srgbClr val="8C8CCE"/>
                </a:solidFill>
                <a:ea typeface="IBM Plex Sans KR Bold"/>
              </a:rPr>
              <a:t>설계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87400" y="4025900"/>
            <a:ext cx="4940300" cy="1562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-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좌석</a:t>
            </a: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예약</a:t>
            </a: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기록</a:t>
            </a: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저장</a:t>
            </a:r>
          </a:p>
          <a:p>
            <a:pPr algn="l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-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시작</a:t>
            </a: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/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종료</a:t>
            </a: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시간</a:t>
            </a: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기록</a:t>
            </a:r>
          </a:p>
          <a:p>
            <a:pPr algn="l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-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일시정지</a:t>
            </a: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상태</a:t>
            </a: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관리</a:t>
            </a:r>
          </a:p>
          <a:p>
            <a:pPr algn="l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-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사용자</a:t>
            </a: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정보</a:t>
            </a: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연동</a:t>
            </a: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가능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87400" y="3314700"/>
            <a:ext cx="4953000" cy="4445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500" b="false" i="false" u="none" strike="noStrike">
                <a:solidFill>
                  <a:srgbClr val="8C8CCE"/>
                </a:solidFill>
                <a:latin typeface="IBM Plex Sans KR Bold"/>
              </a:rPr>
              <a:t>reservations </a:t>
            </a:r>
            <a:r>
              <a:rPr lang="ko-KR" sz="2500" b="false" i="false" u="none" strike="noStrike">
                <a:solidFill>
                  <a:srgbClr val="8C8CCE"/>
                </a:solidFill>
                <a:ea typeface="IBM Plex Sans KR Bold"/>
              </a:rPr>
              <a:t>테이블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168900" y="4025900"/>
            <a:ext cx="4940300" cy="1562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-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온도</a:t>
            </a: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,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습도</a:t>
            </a: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,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소음</a:t>
            </a: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데이터</a:t>
            </a: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저장</a:t>
            </a:r>
          </a:p>
          <a:p>
            <a:pPr algn="l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-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실시간</a:t>
            </a: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환경</a:t>
            </a: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정보</a:t>
            </a: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업데이트</a:t>
            </a:r>
          </a:p>
          <a:p>
            <a:pPr algn="l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-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센서별</a:t>
            </a: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최신</a:t>
            </a: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측정값</a:t>
            </a: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유지</a:t>
            </a:r>
          </a:p>
          <a:p>
            <a:pPr algn="l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-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시간별</a:t>
            </a: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데이터</a:t>
            </a: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기록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118100" y="3314700"/>
            <a:ext cx="4953000" cy="4445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500" b="false" i="false" u="none" strike="noStrike">
                <a:solidFill>
                  <a:srgbClr val="8C8CCE"/>
                </a:solidFill>
                <a:latin typeface="IBM Plex Sans KR Bold"/>
              </a:rPr>
              <a:t>env_current </a:t>
            </a:r>
            <a:r>
              <a:rPr lang="ko-KR" sz="2500" b="false" i="false" u="none" strike="noStrike">
                <a:solidFill>
                  <a:srgbClr val="8C8CCE"/>
                </a:solidFill>
                <a:ea typeface="IBM Plex Sans KR Bold"/>
              </a:rPr>
              <a:t>테이블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87400" y="7416800"/>
            <a:ext cx="4940300" cy="1562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-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현재</a:t>
            </a: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좌석</a:t>
            </a: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상태</a:t>
            </a: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계산용</a:t>
            </a: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뷰</a:t>
            </a:r>
          </a:p>
          <a:p>
            <a:pPr algn="l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- OPEN/FULL/PAUSE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상태</a:t>
            </a: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표시</a:t>
            </a:r>
          </a:p>
          <a:p>
            <a:pPr algn="l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- reservations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테이블</a:t>
            </a: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기반</a:t>
            </a: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생성</a:t>
            </a:r>
          </a:p>
          <a:p>
            <a:pPr algn="l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-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실시간</a:t>
            </a: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좌석</a:t>
            </a: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현황</a:t>
            </a: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제공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87400" y="6705600"/>
            <a:ext cx="4953000" cy="4445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500" b="false" i="false" u="none" strike="noStrike">
                <a:solidFill>
                  <a:srgbClr val="8C8CCE"/>
                </a:solidFill>
                <a:latin typeface="IBM Plex Sans KR Bold"/>
              </a:rPr>
              <a:t>seat_current (VIEW)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168900" y="7429500"/>
            <a:ext cx="4940300" cy="1562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-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직관적인</a:t>
            </a: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웹</a:t>
            </a: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인터페이스</a:t>
            </a:r>
          </a:p>
          <a:p>
            <a:pPr algn="l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-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관리자</a:t>
            </a: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권한으로</a:t>
            </a: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 DB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제어</a:t>
            </a:r>
          </a:p>
          <a:p>
            <a:pPr algn="l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-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실시간</a:t>
            </a: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데이터</a:t>
            </a: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수정</a:t>
            </a: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가능</a:t>
            </a:r>
          </a:p>
          <a:p>
            <a:pPr algn="l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-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시스템</a:t>
            </a: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전체</a:t>
            </a: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자동</a:t>
            </a: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업데이트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168900" y="6705600"/>
            <a:ext cx="4953000" cy="4445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500" b="false" i="false" u="none" strike="noStrike">
                <a:solidFill>
                  <a:srgbClr val="8C8CCE"/>
                </a:solidFill>
                <a:latin typeface="IBM Plex Sans KR Bold"/>
              </a:rPr>
              <a:t>phpMyAdmin </a:t>
            </a:r>
            <a:r>
              <a:rPr lang="ko-KR" sz="2500" b="false" i="false" u="none" strike="noStrike">
                <a:solidFill>
                  <a:srgbClr val="8C8CCE"/>
                </a:solidFill>
                <a:ea typeface="IBM Plex Sans KR Bold"/>
              </a:rPr>
              <a:t>관리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8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9715500" y="190500"/>
            <a:ext cx="7518400" cy="1244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ko-KR" sz="7000" b="false" i="false" u="none" strike="noStrike">
                <a:solidFill>
                  <a:srgbClr val="8C8CCE"/>
                </a:solidFill>
                <a:ea typeface="IBM Plex Sans KR Bold"/>
              </a:rPr>
              <a:t>시연</a:t>
            </a:r>
            <a:r>
              <a:rPr lang="en-US" sz="7000" b="false" i="false" u="none" strike="noStrike">
                <a:solidFill>
                  <a:srgbClr val="8C8CCE"/>
                </a:solidFill>
                <a:latin typeface="IBM Plex Sans KR Bold"/>
              </a:rPr>
              <a:t> </a:t>
            </a:r>
            <a:r>
              <a:rPr lang="ko-KR" sz="7000" b="false" i="false" u="none" strike="noStrike">
                <a:solidFill>
                  <a:srgbClr val="8C8CCE"/>
                </a:solidFill>
                <a:ea typeface="IBM Plex Sans KR Bold"/>
              </a:rPr>
              <a:t>영상</a:t>
            </a:r>
            <a:r>
              <a:rPr lang="en-US" sz="7000" b="false" i="false" u="none" strike="noStrike">
                <a:solidFill>
                  <a:srgbClr val="8C8CCE"/>
                </a:solidFill>
                <a:latin typeface="IBM Plex Sans KR Bold"/>
              </a:rPr>
              <a:t> </a:t>
            </a: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7183100" y="342900"/>
            <a:ext cx="762000" cy="88900"/>
          </a:xfrm>
          <a:prstGeom prst="rect">
            <a:avLst/>
          </a:prstGeom>
        </p:spPr>
      </p:pic>
      <p:pic>
        <p:nvPicPr>
          <p:cNvPr name="Picture 4" id="4">
            <a:hlinkClick r:id="" action="ppaction://media"/>
          </p:cNvPr>
          <p:cNvPicPr>
            <a:picLocks noChangeAspect="true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4">
                  <p14:trim st="0"/>
                </p14:media>
              </p:ext>
            </p:extLst>
          </p:nvPr>
        </p:nvPicPr>
        <p:blipFill>
          <a:blip r:embed="rId3"/>
          <a:stretch>
            <a:fillRect/>
          </a:stretch>
        </p:blipFill>
        <p:spPr>
          <a:xfrm rot="0">
            <a:off x="10337800" y="2603500"/>
            <a:ext cx="6591300" cy="3708400"/>
          </a:xfrm>
          <a:prstGeom prst="rect">
            <a:avLst/>
          </a:prstGeom>
        </p:spPr>
      </p:pic>
      <p:pic>
        <p:nvPicPr>
          <p:cNvPr name="Picture 5" id="5">
            <a:hlinkClick r:id="" action="ppaction://media"/>
          </p:cNvPr>
          <p:cNvPicPr>
            <a:picLocks noChangeAspect="true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>
                  <p14:trim st="0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 rot="0">
            <a:off x="10337800" y="6477000"/>
            <a:ext cx="6591300" cy="37084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9956800" y="1397000"/>
            <a:ext cx="7404100" cy="1117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r" lvl="0">
              <a:lnSpc>
                <a:spcPct val="107899"/>
              </a:lnSpc>
            </a:pP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스터디카페</a:t>
            </a: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매니저</a:t>
            </a: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시스템의</a:t>
            </a: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실제</a:t>
            </a: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작동</a:t>
            </a: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과정을</a:t>
            </a: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시연합니다</a:t>
            </a: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.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관리자가</a:t>
            </a: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 phpMyAdmin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에서</a:t>
            </a: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데이터를</a:t>
            </a: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수정하면</a:t>
            </a: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 LCD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디스플레이에</a:t>
            </a: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즉시</a:t>
            </a: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반영되는</a:t>
            </a: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과정을</a:t>
            </a: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확인할</a:t>
            </a: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수</a:t>
            </a: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있습니다</a:t>
            </a: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54100" y="3644900"/>
            <a:ext cx="7861300" cy="1562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- phpMyAdmin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웹</a:t>
            </a: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인터페이스에서</a:t>
            </a: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좌석</a:t>
            </a: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예약</a:t>
            </a: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정보</a:t>
            </a: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입력</a:t>
            </a:r>
          </a:p>
          <a:p>
            <a:pPr algn="l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-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서버가</a:t>
            </a: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데이터베이스</a:t>
            </a: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변경</a:t>
            </a: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감지</a:t>
            </a:r>
          </a:p>
          <a:p>
            <a:pPr algn="l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-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블루투스를</a:t>
            </a: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통해</a:t>
            </a: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 STM32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로</a:t>
            </a: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정보</a:t>
            </a: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전송</a:t>
            </a:r>
          </a:p>
          <a:p>
            <a:pPr algn="l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- LCD 1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행에</a:t>
            </a: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 "FULL"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상태로</a:t>
            </a: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즉시</a:t>
            </a: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변경</a:t>
            </a: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표시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54100" y="2933700"/>
            <a:ext cx="7874000" cy="4445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500" b="false" i="false" u="none" strike="noStrike">
                <a:solidFill>
                  <a:srgbClr val="8C8CCE"/>
                </a:solidFill>
                <a:ea typeface="IBM Plex Sans KR Bold"/>
              </a:rPr>
              <a:t>예약</a:t>
            </a:r>
            <a:r>
              <a:rPr lang="en-US" sz="2500" b="false" i="false" u="none" strike="noStrike">
                <a:solidFill>
                  <a:srgbClr val="8C8CCE"/>
                </a:solidFill>
                <a:latin typeface="IBM Plex Sans KR Bold"/>
              </a:rPr>
              <a:t> </a:t>
            </a:r>
            <a:r>
              <a:rPr lang="ko-KR" sz="2500" b="false" i="false" u="none" strike="noStrike">
                <a:solidFill>
                  <a:srgbClr val="8C8CCE"/>
                </a:solidFill>
                <a:ea typeface="IBM Plex Sans KR Bold"/>
              </a:rPr>
              <a:t>시작</a:t>
            </a:r>
            <a:r>
              <a:rPr lang="en-US" sz="2500" b="false" i="false" u="none" strike="noStrike">
                <a:solidFill>
                  <a:srgbClr val="8C8CCE"/>
                </a:solidFill>
                <a:latin typeface="IBM Plex Sans KR Bold"/>
              </a:rPr>
              <a:t> </a:t>
            </a:r>
            <a:r>
              <a:rPr lang="ko-KR" sz="2500" b="false" i="false" u="none" strike="noStrike">
                <a:solidFill>
                  <a:srgbClr val="8C8CCE"/>
                </a:solidFill>
                <a:ea typeface="IBM Plex Sans KR Bold"/>
              </a:rPr>
              <a:t>과정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54100" y="7200900"/>
            <a:ext cx="7861300" cy="1562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-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관리자가</a:t>
            </a: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 phpMyAdmin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에서</a:t>
            </a: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일시정지</a:t>
            </a: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상태로</a:t>
            </a: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변경</a:t>
            </a:r>
          </a:p>
          <a:p>
            <a:pPr algn="l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- LCD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에</a:t>
            </a: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 "PAUSE"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상태</a:t>
            </a: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즉시</a:t>
            </a: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반영</a:t>
            </a:r>
          </a:p>
          <a:p>
            <a:pPr algn="l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-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재개</a:t>
            </a: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시</a:t>
            </a: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다시</a:t>
            </a: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 "FULL"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상태로</a:t>
            </a: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복귀</a:t>
            </a:r>
          </a:p>
          <a:p>
            <a:pPr algn="l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-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모든</a:t>
            </a: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상태</a:t>
            </a: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변경이</a:t>
            </a: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실시간으로</a:t>
            </a: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디스플레이에</a:t>
            </a:r>
            <a:r>
              <a:rPr lang="en-US" sz="2200" b="false" i="false" u="none" strike="noStrike">
                <a:solidFill>
                  <a:srgbClr val="5E5E5E"/>
                </a:solidFill>
                <a:latin typeface="IBM Plex Sans KR"/>
              </a:rPr>
              <a:t> </a:t>
            </a:r>
            <a:r>
              <a:rPr lang="ko-KR" sz="2200" b="false" i="false" u="none" strike="noStrike">
                <a:solidFill>
                  <a:srgbClr val="5E5E5E"/>
                </a:solidFill>
                <a:ea typeface="IBM Plex Sans KR"/>
              </a:rPr>
              <a:t>표시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54100" y="6489700"/>
            <a:ext cx="7874000" cy="4445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500" b="false" i="false" u="none" strike="noStrike">
                <a:solidFill>
                  <a:srgbClr val="8C8CCE"/>
                </a:solidFill>
                <a:ea typeface="IBM Plex Sans KR Bold"/>
              </a:rPr>
              <a:t>일시정지</a:t>
            </a:r>
            <a:r>
              <a:rPr lang="en-US" sz="2500" b="false" i="false" u="none" strike="noStrike">
                <a:solidFill>
                  <a:srgbClr val="8C8CCE"/>
                </a:solidFill>
                <a:latin typeface="IBM Plex Sans KR Bold"/>
              </a:rPr>
              <a:t>/</a:t>
            </a:r>
            <a:r>
              <a:rPr lang="ko-KR" sz="2500" b="false" i="false" u="none" strike="noStrike">
                <a:solidFill>
                  <a:srgbClr val="8C8CCE"/>
                </a:solidFill>
                <a:ea typeface="IBM Plex Sans KR Bold"/>
              </a:rPr>
              <a:t>재개</a:t>
            </a:r>
            <a:r>
              <a:rPr lang="en-US" sz="2500" b="false" i="false" u="none" strike="noStrike">
                <a:solidFill>
                  <a:srgbClr val="8C8CCE"/>
                </a:solidFill>
                <a:latin typeface="IBM Plex Sans KR Bold"/>
              </a:rPr>
              <a:t> </a:t>
            </a:r>
            <a:r>
              <a:rPr lang="ko-KR" sz="2500" b="false" i="false" u="none" strike="noStrike">
                <a:solidFill>
                  <a:srgbClr val="8C8CCE"/>
                </a:solidFill>
                <a:ea typeface="IBM Plex Sans KR Bold"/>
              </a:rPr>
              <a:t>기능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80000">
                <p:cTn fill="hold" display="false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video>
              <p:cMediaNode vol="80000">
                <p:cTn fill="hold" display="false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terms:modified xsi:type="dcterms:W3CDTF">2011-08-01T06:04:30Z</dcterms:modified>
  <cp:revision>1</cp:revision>
</cp:coreProperties>
</file>